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48" r:id="rId1"/>
    <p:sldMasterId id="2147483653" r:id="rId2"/>
  </p:sldMasterIdLst>
  <p:notesMasterIdLst>
    <p:notesMasterId r:id="rId54"/>
  </p:notesMasterIdLst>
  <p:sldIdLst>
    <p:sldId id="256" r:id="rId3"/>
    <p:sldId id="257" r:id="rId4"/>
    <p:sldId id="543" r:id="rId5"/>
    <p:sldId id="258" r:id="rId6"/>
    <p:sldId id="259" r:id="rId7"/>
    <p:sldId id="260" r:id="rId8"/>
    <p:sldId id="261" r:id="rId9"/>
    <p:sldId id="541" r:id="rId10"/>
    <p:sldId id="542" r:id="rId11"/>
    <p:sldId id="263" r:id="rId12"/>
    <p:sldId id="264" r:id="rId13"/>
    <p:sldId id="265" r:id="rId14"/>
    <p:sldId id="528" r:id="rId15"/>
    <p:sldId id="532" r:id="rId16"/>
    <p:sldId id="268" r:id="rId17"/>
    <p:sldId id="269" r:id="rId18"/>
    <p:sldId id="270" r:id="rId19"/>
    <p:sldId id="271" r:id="rId20"/>
    <p:sldId id="272" r:id="rId21"/>
    <p:sldId id="278" r:id="rId22"/>
    <p:sldId id="275" r:id="rId23"/>
    <p:sldId id="279" r:id="rId24"/>
    <p:sldId id="282" r:id="rId25"/>
    <p:sldId id="538" r:id="rId26"/>
    <p:sldId id="537" r:id="rId27"/>
    <p:sldId id="280" r:id="rId28"/>
    <p:sldId id="277" r:id="rId29"/>
    <p:sldId id="276" r:id="rId30"/>
    <p:sldId id="274" r:id="rId31"/>
    <p:sldId id="283" r:id="rId32"/>
    <p:sldId id="273" r:id="rId33"/>
    <p:sldId id="281" r:id="rId34"/>
    <p:sldId id="536" r:id="rId35"/>
    <p:sldId id="284" r:id="rId36"/>
    <p:sldId id="285" r:id="rId37"/>
    <p:sldId id="286" r:id="rId38"/>
    <p:sldId id="287" r:id="rId39"/>
    <p:sldId id="288" r:id="rId40"/>
    <p:sldId id="289" r:id="rId41"/>
    <p:sldId id="355" r:id="rId42"/>
    <p:sldId id="489" r:id="rId43"/>
    <p:sldId id="449" r:id="rId44"/>
    <p:sldId id="539" r:id="rId45"/>
    <p:sldId id="409" r:id="rId46"/>
    <p:sldId id="493" r:id="rId47"/>
    <p:sldId id="535" r:id="rId48"/>
    <p:sldId id="452" r:id="rId49"/>
    <p:sldId id="301" r:id="rId50"/>
    <p:sldId id="302" r:id="rId51"/>
    <p:sldId id="540" r:id="rId52"/>
    <p:sldId id="303" r:id="rId53"/>
  </p:sldIdLst>
  <p:sldSz cx="9144000" cy="6858000" type="screen4x3"/>
  <p:notesSz cx="6858000" cy="9144000"/>
  <p:embeddedFontLst>
    <p:embeddedFont>
      <p:font typeface="Calibri" panose="020F0502020204030204" pitchFamily="34" charset="0"/>
      <p:regular r:id="rId55"/>
      <p:bold r:id="rId56"/>
      <p:italic r:id="rId57"/>
      <p:boldItalic r:id="rId58"/>
    </p:embeddedFont>
    <p:embeddedFont>
      <p:font typeface="Lucida Sans" panose="020B0602030504020204" pitchFamily="34" charset="0"/>
      <p:regular r:id="rId59"/>
      <p:bold r:id="rId60"/>
      <p:italic r:id="rId61"/>
      <p:boldItalic r:id="rId6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68" roundtripDataSignature="AMtx7mgdF9ZeTVnfeT3GYib3kkq8n1QG1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5E7EEFA-3800-4175-98ED-1074D1A73911}" v="325" dt="2022-05-04T18:32:04.581"/>
    <p1510:client id="{11E9A369-A36B-4036-8427-98A8ED7C95E8}" v="302" dt="2022-05-09T15:46:47.635"/>
    <p1510:client id="{1B625E9A-72D0-4F3F-A44E-CA59ACC95F15}" v="602" dt="2022-05-05T23:07:53.550"/>
    <p1510:client id="{2E332301-2C0F-45D9-A3EB-9F1E99061E59}" v="4" dt="2022-05-09T13:22:36.544"/>
    <p1510:client id="{95D97BC3-8B0C-40B3-BAE3-C00623DA6608}" v="46" dt="2022-05-09T15:58:17.461"/>
    <p1510:client id="{AAB1E47D-83A1-499A-8C2E-142135EA4FF8}" v="1" dt="2022-05-03T03:41:50.299"/>
    <p1510:client id="{AFC22AC6-1369-4CC7-8A17-06FECD16BAB2}" v="711" dt="2022-05-06T01:12:30.032"/>
    <p1510:client id="{F86BE639-C5A5-42C6-AB8B-A5F80B549293}" v="5" dt="2022-05-09T16:11:17.466"/>
  </p1510:revLst>
</p1510:revInfo>
</file>

<file path=ppt/tableStyles.xml><?xml version="1.0" encoding="utf-8"?>
<a:tblStyleLst xmlns:a="http://schemas.openxmlformats.org/drawingml/2006/main" def="{2E5A0C4F-AF70-44E1-8508-3BF682F9AD86}">
  <a:tblStyle styleId="{2E5A0C4F-AF70-44E1-8508-3BF682F9AD86}" styleName="Table_0">
    <a:wholeTbl>
      <a:tcTxStyle b="off" i="off">
        <a:font>
          <a:latin typeface="Calibri"/>
          <a:ea typeface="Calibri"/>
          <a:cs typeface="Calibri"/>
        </a:font>
        <a:schemeClr val="dk1"/>
      </a:tcTxStyle>
      <a:tcStyle>
        <a:tcBdr>
          <a:left>
            <a:ln w="9525" cap="flat" cmpd="sng">
              <a:solidFill>
                <a:srgbClr val="000000">
                  <a:alpha val="0"/>
                </a:srgbClr>
              </a:solidFill>
              <a:prstDash val="solid"/>
              <a:round/>
              <a:headEnd type="none" w="sm" len="sm"/>
              <a:tailEnd type="none" w="sm" len="sm"/>
            </a:ln>
          </a:left>
          <a:right>
            <a:ln w="9525" cap="flat" cmpd="sng">
              <a:solidFill>
                <a:srgbClr val="000000">
                  <a:alpha val="0"/>
                </a:srgbClr>
              </a:solidFill>
              <a:prstDash val="solid"/>
              <a:round/>
              <a:headEnd type="none" w="sm" len="sm"/>
              <a:tailEnd type="none" w="sm" len="sm"/>
            </a:ln>
          </a:right>
          <a:top>
            <a:ln w="9525" cap="flat" cmpd="sng">
              <a:solidFill>
                <a:srgbClr val="000000">
                  <a:alpha val="0"/>
                </a:srgbClr>
              </a:solidFill>
              <a:prstDash val="solid"/>
              <a:round/>
              <a:headEnd type="none" w="sm" len="sm"/>
              <a:tailEnd type="none" w="sm" len="sm"/>
            </a:ln>
          </a:top>
          <a:bottom>
            <a:ln w="9525" cap="flat" cmpd="sng">
              <a:solidFill>
                <a:srgbClr val="000000">
                  <a:alpha val="0"/>
                </a:srgbClr>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rgbClr val="FFFFFF">
              <a:alpha val="0"/>
            </a:srgbClr>
          </a:solidFill>
        </a:fill>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753" autoAdjust="0"/>
    <p:restoredTop sz="81145" autoAdjust="0"/>
  </p:normalViewPr>
  <p:slideViewPr>
    <p:cSldViewPr snapToGrid="0">
      <p:cViewPr varScale="1">
        <p:scale>
          <a:sx n="66" d="100"/>
          <a:sy n="66" d="100"/>
        </p:scale>
        <p:origin x="1730" y="31"/>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font" Target="fonts/font1.fntdata"/><Relationship Id="rId68" Type="http://customschemas.google.com/relationships/presentationmetadata" Target="metadata"/><Relationship Id="rId7" Type="http://schemas.openxmlformats.org/officeDocument/2006/relationships/slide" Target="slides/slide5.xml"/><Relationship Id="rId71"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font" Target="fonts/font4.fntdata"/><Relationship Id="rId5" Type="http://schemas.openxmlformats.org/officeDocument/2006/relationships/slide" Target="slides/slide3.xml"/><Relationship Id="rId61" Type="http://schemas.openxmlformats.org/officeDocument/2006/relationships/font" Target="fonts/font7.fntdata"/><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font" Target="fonts/font2.fntdata"/><Relationship Id="rId69"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tableStyles" Target="tableStyle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font" Target="fonts/font5.fntdata"/><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notesMaster" Target="notesMasters/notesMaster1.xml"/><Relationship Id="rId62" Type="http://schemas.openxmlformats.org/officeDocument/2006/relationships/font" Target="fonts/font8.fntdata"/><Relationship Id="rId7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font" Target="fonts/font3.fntdata"/><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font" Target="fonts/font6.fntdata"/><Relationship Id="rId73" Type="http://schemas.microsoft.com/office/2015/10/relationships/revisionInfo" Target="revisionInfo.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 name="Google Shape;4;n"/>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latin typeface="Calibri"/>
                <a:ea typeface="Calibri"/>
                <a:cs typeface="Calibri"/>
                <a:sym typeface="Calibri"/>
              </a:defRPr>
            </a:lvl9pPr>
          </a:lstStyle>
          <a:p>
            <a:endParaRPr/>
          </a:p>
        </p:txBody>
      </p:sp>
    </p:spTree>
    <p:extLst>
      <p:ext uri="{BB962C8B-B14F-4D97-AF65-F5344CB8AC3E}">
        <p14:creationId xmlns:p14="http://schemas.microsoft.com/office/powerpoint/2010/main" val="3500086593"/>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57" name="Google Shape;57;p1: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Kim</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98" name="Google Shape;98;p8: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Donna</a:t>
            </a:r>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04" name="Google Shape;104;p9: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Donna</a:t>
            </a:r>
            <a:endParaRP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p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15" name="Google Shape;115;p10: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Donna to Introduce Monica</a:t>
            </a:r>
            <a:endParaRP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Monica</a:t>
            </a:r>
          </a:p>
        </p:txBody>
      </p:sp>
    </p:spTree>
    <p:extLst>
      <p:ext uri="{BB962C8B-B14F-4D97-AF65-F5344CB8AC3E}">
        <p14:creationId xmlns:p14="http://schemas.microsoft.com/office/powerpoint/2010/main" val="11959160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Monica</a:t>
            </a:r>
          </a:p>
        </p:txBody>
      </p:sp>
    </p:spTree>
    <p:extLst>
      <p:ext uri="{BB962C8B-B14F-4D97-AF65-F5344CB8AC3E}">
        <p14:creationId xmlns:p14="http://schemas.microsoft.com/office/powerpoint/2010/main" val="4105572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p1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36" name="Google Shape;136;p13: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Monica introduce Sara and Sarah</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p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42" name="Google Shape;142;p14: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Sara and Sarah</a:t>
            </a:r>
            <a:endParaRPr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p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48" name="Google Shape;148;p15: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Sara and Sarah</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p1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54" name="Google Shape;154;p16: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Sara and Sarah</a:t>
            </a:r>
          </a:p>
          <a:p>
            <a:pPr marL="0" lvl="0" indent="0" algn="l" rtl="0">
              <a:spcBef>
                <a:spcPts val="0"/>
              </a:spcBef>
              <a:spcAft>
                <a:spcPts val="0"/>
              </a:spcAft>
              <a:buNone/>
            </a:pPr>
            <a:endParaRPr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p1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60" name="Google Shape;160;p17: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Sara and Sarah</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62" name="Google Shape;62;p2: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Donna</a:t>
            </a:r>
            <a:endParaRPr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gd92177bdbb_0_2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01" name="Google Shape;201;gd92177bdbb_0_25: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Sara and Sarah</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gd92177bdbb_0_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80" name="Google Shape;180;gd92177bdbb_0_7: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Sara and Sarah</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gd92177bdbb_0_3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08" name="Google Shape;208;gd92177bdbb_0_31: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Sara and Sarah</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gd92177bdbb_0_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30" name="Google Shape;230;gd92177bdbb_0_1: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Sara and Sarah</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gd92177bdbb_0_5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37" name="Google Shape;237;gd92177bdbb_0_50: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Sara and Sarah</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gd92177bdbb_0_5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37" name="Google Shape;237;gd92177bdbb_0_50: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Sara and Sarah</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gd92177bdbb_0_3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15" name="Google Shape;215;gd92177bdbb_0_37: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Sara and Sarah</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gd92177bdbb_0_1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94" name="Google Shape;194;gd92177bdbb_0_19: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Sara and Sarah</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d92177bdbb_0_1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87" name="Google Shape;187;gd92177bdbb_0_13: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Sara and Sarah</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1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73" name="Google Shape;173;p19: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Sara and Sarah</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62" name="Google Shape;62;p2: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Donna</a:t>
            </a:r>
            <a:endParaRPr dirty="0"/>
          </a:p>
        </p:txBody>
      </p:sp>
    </p:spTree>
    <p:extLst>
      <p:ext uri="{BB962C8B-B14F-4D97-AF65-F5344CB8AC3E}">
        <p14:creationId xmlns:p14="http://schemas.microsoft.com/office/powerpoint/2010/main" val="410368986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gd92177bdbb_0_5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37" name="Google Shape;237;gd92177bdbb_0_50: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Sara and Sarah</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p1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66" name="Google Shape;166;p18: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Sara and Sarah</a:t>
            </a:r>
          </a:p>
          <a:p>
            <a:pPr marL="0" lvl="0" indent="0" algn="l" rtl="0">
              <a:spcBef>
                <a:spcPts val="0"/>
              </a:spcBef>
              <a:spcAft>
                <a:spcPts val="0"/>
              </a:spcAft>
              <a:buNone/>
            </a:pPr>
            <a:endParaRPr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gd92177bdbb_0_4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23" name="Google Shape;223;gd92177bdbb_0_43: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Sara and Sarah</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gd92177bdbb_0_5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37" name="Google Shape;237;gd92177bdbb_0_50: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Sara and Sarah</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p2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44" name="Google Shape;244;p20: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Sara and Sarah</a:t>
            </a:r>
          </a:p>
          <a:p>
            <a:pPr marL="0" lvl="0" indent="0" algn="l" rtl="0">
              <a:spcBef>
                <a:spcPts val="0"/>
              </a:spcBef>
              <a:spcAft>
                <a:spcPts val="0"/>
              </a:spcAft>
              <a:buNone/>
            </a:pPr>
            <a:r>
              <a:rPr lang="en-US" dirty="0"/>
              <a:t> – ask for questions / discussion</a:t>
            </a:r>
            <a:endParaRPr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p2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50" name="Google Shape;250;p21: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Donna</a:t>
            </a:r>
            <a:endParaRPr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p2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55" name="Google Shape;255;p22: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Donna</a:t>
            </a:r>
            <a:endParaRPr dirty="0"/>
          </a:p>
        </p:txBody>
      </p:sp>
      <p:sp>
        <p:nvSpPr>
          <p:cNvPr id="256" name="Google Shape;256;p22:notes"/>
          <p:cNvSpPr txBox="1">
            <a:spLocks noGrp="1"/>
          </p:cNvSpPr>
          <p:nvPr>
            <p:ph type="sldNum" idx="12"/>
          </p:nvPr>
        </p:nvSpPr>
        <p:spPr>
          <a:xfrm>
            <a:off x="3885145" y="8686006"/>
            <a:ext cx="2971272" cy="45640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Calibri"/>
              <a:buNone/>
            </a:pPr>
            <a:fld id="{00000000-1234-1234-1234-123412341234}" type="slidenum">
              <a:rPr lang="en-US" sz="1800" b="0" i="0" u="none" strike="noStrike" cap="none">
                <a:solidFill>
                  <a:srgbClr val="000000"/>
                </a:solidFill>
                <a:latin typeface="Calibri"/>
                <a:ea typeface="Calibri"/>
                <a:cs typeface="Calibri"/>
                <a:sym typeface="Calibri"/>
              </a:rPr>
              <a:t>36</a:t>
            </a:fld>
            <a:endParaRPr sz="18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p2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62" name="Google Shape;262;p23: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Donna</a:t>
            </a:r>
            <a:endParaRPr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p2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68" name="Google Shape;268;p24: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Donna introduce Terri</a:t>
            </a:r>
            <a:endParaRPr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p2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73" name="Google Shape;273;p25: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Terri</a:t>
            </a: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67" name="Google Shape;67;p3: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Donna</a:t>
            </a:r>
          </a:p>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Terri</a:t>
            </a:r>
          </a:p>
        </p:txBody>
      </p:sp>
    </p:spTree>
    <p:extLst>
      <p:ext uri="{BB962C8B-B14F-4D97-AF65-F5344CB8AC3E}">
        <p14:creationId xmlns:p14="http://schemas.microsoft.com/office/powerpoint/2010/main" val="257838957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Terri introduce D2</a:t>
            </a:r>
          </a:p>
        </p:txBody>
      </p:sp>
    </p:spTree>
    <p:extLst>
      <p:ext uri="{BB962C8B-B14F-4D97-AF65-F5344CB8AC3E}">
        <p14:creationId xmlns:p14="http://schemas.microsoft.com/office/powerpoint/2010/main" val="153931182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D2</a:t>
            </a:r>
          </a:p>
          <a:p>
            <a:endParaRPr lang="en-US" dirty="0"/>
          </a:p>
          <a:p>
            <a:r>
              <a:rPr lang="en-US" dirty="0"/>
              <a:t>Stress importance  of membership – members = grants</a:t>
            </a:r>
          </a:p>
        </p:txBody>
      </p:sp>
    </p:spTree>
    <p:extLst>
      <p:ext uri="{BB962C8B-B14F-4D97-AF65-F5344CB8AC3E}">
        <p14:creationId xmlns:p14="http://schemas.microsoft.com/office/powerpoint/2010/main" val="304887102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D2</a:t>
            </a:r>
          </a:p>
          <a:p>
            <a:endParaRPr lang="en-US" dirty="0"/>
          </a:p>
          <a:p>
            <a:r>
              <a:rPr lang="en-US" dirty="0"/>
              <a:t>Stress importance  of membership – members = grants</a:t>
            </a:r>
          </a:p>
        </p:txBody>
      </p:sp>
    </p:spTree>
    <p:extLst>
      <p:ext uri="{BB962C8B-B14F-4D97-AF65-F5344CB8AC3E}">
        <p14:creationId xmlns:p14="http://schemas.microsoft.com/office/powerpoint/2010/main" val="156580229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D2</a:t>
            </a:r>
          </a:p>
        </p:txBody>
      </p:sp>
      <p:sp>
        <p:nvSpPr>
          <p:cNvPr id="4" name="Slide Number Placeholder 3"/>
          <p:cNvSpPr>
            <a:spLocks noGrp="1"/>
          </p:cNvSpPr>
          <p:nvPr>
            <p:ph type="sldNum" sz="quarter" idx="10"/>
          </p:nvPr>
        </p:nvSpPr>
        <p:spPr/>
        <p:txBody>
          <a:bodyPr/>
          <a:lstStyle/>
          <a:p>
            <a:fld id="{BB0AAA30-92F2-4E02-B937-A72EE9A9BFFE}" type="slidenum">
              <a:rPr lang="en-US" smtClean="0"/>
              <a:pPr/>
              <a:t>44</a:t>
            </a:fld>
            <a:endParaRPr lang="en-US" dirty="0"/>
          </a:p>
        </p:txBody>
      </p:sp>
    </p:spTree>
    <p:extLst>
      <p:ext uri="{BB962C8B-B14F-4D97-AF65-F5344CB8AC3E}">
        <p14:creationId xmlns:p14="http://schemas.microsoft.com/office/powerpoint/2010/main" val="75515265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D2</a:t>
            </a:r>
          </a:p>
        </p:txBody>
      </p:sp>
    </p:spTree>
    <p:extLst>
      <p:ext uri="{BB962C8B-B14F-4D97-AF65-F5344CB8AC3E}">
        <p14:creationId xmlns:p14="http://schemas.microsoft.com/office/powerpoint/2010/main" val="229388925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D2</a:t>
            </a:r>
          </a:p>
        </p:txBody>
      </p:sp>
    </p:spTree>
    <p:extLst>
      <p:ext uri="{BB962C8B-B14F-4D97-AF65-F5344CB8AC3E}">
        <p14:creationId xmlns:p14="http://schemas.microsoft.com/office/powerpoint/2010/main" val="157516104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D2</a:t>
            </a:r>
          </a:p>
        </p:txBody>
      </p:sp>
    </p:spTree>
    <p:extLst>
      <p:ext uri="{BB962C8B-B14F-4D97-AF65-F5344CB8AC3E}">
        <p14:creationId xmlns:p14="http://schemas.microsoft.com/office/powerpoint/2010/main" val="418997512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
        <p:cNvGrpSpPr/>
        <p:nvPr/>
      </p:nvGrpSpPr>
      <p:grpSpPr>
        <a:xfrm>
          <a:off x="0" y="0"/>
          <a:ext cx="0" cy="0"/>
          <a:chOff x="0" y="0"/>
          <a:chExt cx="0" cy="0"/>
        </a:xfrm>
      </p:grpSpPr>
      <p:sp>
        <p:nvSpPr>
          <p:cNvPr id="347" name="Google Shape;347;p3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48" name="Google Shape;348;p37: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D2</a:t>
            </a:r>
            <a:endParaRPr dirty="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3"/>
        <p:cNvGrpSpPr/>
        <p:nvPr/>
      </p:nvGrpSpPr>
      <p:grpSpPr>
        <a:xfrm>
          <a:off x="0" y="0"/>
          <a:ext cx="0" cy="0"/>
          <a:chOff x="0" y="0"/>
          <a:chExt cx="0" cy="0"/>
        </a:xfrm>
      </p:grpSpPr>
      <p:sp>
        <p:nvSpPr>
          <p:cNvPr id="354" name="Google Shape;354;p3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55" name="Google Shape;355;p38: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Donna introduce Bonnie</a:t>
            </a: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p4: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Donna</a:t>
            </a:r>
            <a:endParaRPr dirty="0"/>
          </a:p>
        </p:txBody>
      </p:sp>
      <p:sp>
        <p:nvSpPr>
          <p:cNvPr id="74" name="Google Shape;74;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3"/>
        <p:cNvGrpSpPr/>
        <p:nvPr/>
      </p:nvGrpSpPr>
      <p:grpSpPr>
        <a:xfrm>
          <a:off x="0" y="0"/>
          <a:ext cx="0" cy="0"/>
          <a:chOff x="0" y="0"/>
          <a:chExt cx="0" cy="0"/>
        </a:xfrm>
      </p:grpSpPr>
      <p:sp>
        <p:nvSpPr>
          <p:cNvPr id="354" name="Google Shape;354;p3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55" name="Google Shape;355;p38: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Donna introduce Bonnie</a:t>
            </a:r>
            <a:endParaRPr dirty="0"/>
          </a:p>
        </p:txBody>
      </p:sp>
    </p:spTree>
    <p:extLst>
      <p:ext uri="{BB962C8B-B14F-4D97-AF65-F5344CB8AC3E}">
        <p14:creationId xmlns:p14="http://schemas.microsoft.com/office/powerpoint/2010/main" val="156011827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p:cNvGrpSpPr/>
        <p:nvPr/>
      </p:nvGrpSpPr>
      <p:grpSpPr>
        <a:xfrm>
          <a:off x="0" y="0"/>
          <a:ext cx="0" cy="0"/>
          <a:chOff x="0" y="0"/>
          <a:chExt cx="0" cy="0"/>
        </a:xfrm>
      </p:grpSpPr>
      <p:sp>
        <p:nvSpPr>
          <p:cNvPr id="359" name="Google Shape;359;p3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60" name="Google Shape;360;p39: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p5: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Donna</a:t>
            </a:r>
            <a:endParaRPr dirty="0"/>
          </a:p>
        </p:txBody>
      </p:sp>
      <p:sp>
        <p:nvSpPr>
          <p:cNvPr id="80" name="Google Shape;80;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86" name="Google Shape;86;p6: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Donna</a:t>
            </a:r>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92" name="Google Shape;92;p7: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Donna</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Matching Donations:</a:t>
            </a:r>
          </a:p>
          <a:p>
            <a:pPr marL="171450" lvl="0" indent="-171450" algn="l" rtl="0">
              <a:spcBef>
                <a:spcPts val="0"/>
              </a:spcBef>
              <a:spcAft>
                <a:spcPts val="0"/>
              </a:spcAft>
              <a:buFontTx/>
              <a:buChar char="-"/>
            </a:pPr>
            <a:r>
              <a:rPr lang="en-US" dirty="0"/>
              <a:t>May Madness</a:t>
            </a:r>
          </a:p>
          <a:p>
            <a:pPr marL="628650" lvl="1" indent="-171450" algn="l" rtl="0">
              <a:spcBef>
                <a:spcPts val="0"/>
              </a:spcBef>
              <a:spcAft>
                <a:spcPts val="0"/>
              </a:spcAft>
              <a:buFontTx/>
              <a:buChar char="-"/>
            </a:pPr>
            <a:r>
              <a:rPr lang="en-US" sz="1800" dirty="0">
                <a:solidFill>
                  <a:srgbClr val="000000"/>
                </a:solidFill>
                <a:effectLst/>
                <a:latin typeface="Arial" panose="020B0604020202020204" pitchFamily="34" charset="0"/>
                <a:ea typeface="Times New Roman" panose="02020603050405020304" pitchFamily="18" charset="0"/>
              </a:rPr>
              <a:t>It's May Madness! For every 10 NEW donors to your group, we'll add $100 up to $500! </a:t>
            </a:r>
            <a:endParaRPr lang="en-US" dirty="0"/>
          </a:p>
        </p:txBody>
      </p:sp>
    </p:spTree>
    <p:extLst>
      <p:ext uri="{BB962C8B-B14F-4D97-AF65-F5344CB8AC3E}">
        <p14:creationId xmlns:p14="http://schemas.microsoft.com/office/powerpoint/2010/main" val="33861944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92" name="Google Shape;92;p7: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Donna</a:t>
            </a:r>
            <a:endParaRPr dirty="0"/>
          </a:p>
          <a:p>
            <a:pPr marL="0" lvl="0" indent="0" algn="l" rtl="0">
              <a:spcBef>
                <a:spcPts val="0"/>
              </a:spcBef>
              <a:spcAft>
                <a:spcPts val="0"/>
              </a:spcAft>
              <a:buNone/>
            </a:pPr>
            <a:endParaRPr dirty="0"/>
          </a:p>
        </p:txBody>
      </p:sp>
    </p:spTree>
    <p:extLst>
      <p:ext uri="{BB962C8B-B14F-4D97-AF65-F5344CB8AC3E}">
        <p14:creationId xmlns:p14="http://schemas.microsoft.com/office/powerpoint/2010/main" val="24408373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9"/>
        <p:cNvGrpSpPr/>
        <p:nvPr/>
      </p:nvGrpSpPr>
      <p:grpSpPr>
        <a:xfrm>
          <a:off x="0" y="0"/>
          <a:ext cx="0" cy="0"/>
          <a:chOff x="0" y="0"/>
          <a:chExt cx="0" cy="0"/>
        </a:xfrm>
      </p:grpSpPr>
      <p:sp>
        <p:nvSpPr>
          <p:cNvPr id="10" name="Google Shape;10;p41"/>
          <p:cNvSpPr txBox="1">
            <a:spLocks noGrp="1"/>
          </p:cNvSpPr>
          <p:nvPr>
            <p:ph type="title"/>
          </p:nvPr>
        </p:nvSpPr>
        <p:spPr>
          <a:xfrm>
            <a:off x="685800" y="1752600"/>
            <a:ext cx="7772400" cy="1829762"/>
          </a:xfrm>
          <a:prstGeom prst="rect">
            <a:avLst/>
          </a:prstGeom>
          <a:noFill/>
          <a:ln>
            <a:noFill/>
          </a:ln>
        </p:spPr>
        <p:txBody>
          <a:bodyPr spcFirstLastPara="1" wrap="square" lIns="91425" tIns="45700" rIns="91425" bIns="45700" anchor="b" anchorCtr="0">
            <a:noAutofit/>
          </a:bodyPr>
          <a:lstStyle>
            <a:lvl1pPr marR="0" lvl="0" algn="r" rtl="0">
              <a:lnSpc>
                <a:spcPct val="90000"/>
              </a:lnSpc>
              <a:spcBef>
                <a:spcPts val="0"/>
              </a:spcBef>
              <a:spcAft>
                <a:spcPts val="0"/>
              </a:spcAft>
              <a:buClr>
                <a:schemeClr val="lt1"/>
              </a:buClr>
              <a:buSzPts val="4800"/>
              <a:buFont typeface="Lucida Sans"/>
              <a:buNone/>
              <a:defRPr sz="4800" b="0" i="0" u="none" strike="noStrike" cap="none">
                <a:solidFill>
                  <a:schemeClr val="lt1"/>
                </a:solidFill>
                <a:latin typeface="Lucida Sans"/>
                <a:ea typeface="Lucida Sans"/>
                <a:cs typeface="Lucida Sans"/>
                <a:sym typeface="Lucida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41"/>
          <p:cNvSpPr txBox="1">
            <a:spLocks noGrp="1"/>
          </p:cNvSpPr>
          <p:nvPr>
            <p:ph type="body" idx="1"/>
          </p:nvPr>
        </p:nvSpPr>
        <p:spPr>
          <a:xfrm>
            <a:off x="685800" y="3611607"/>
            <a:ext cx="7772400" cy="1199705"/>
          </a:xfrm>
          <a:prstGeom prst="rect">
            <a:avLst/>
          </a:prstGeom>
          <a:noFill/>
          <a:ln>
            <a:noFill/>
          </a:ln>
        </p:spPr>
        <p:txBody>
          <a:bodyPr spcFirstLastPara="1" wrap="square" lIns="91425" tIns="45700" rIns="91425" bIns="45700" anchor="t" anchorCtr="0">
            <a:noAutofit/>
          </a:bodyPr>
          <a:lstStyle>
            <a:lvl1pPr marL="457200" marR="64007" lvl="0" indent="-400050" algn="r" rtl="0">
              <a:lnSpc>
                <a:spcPct val="90000"/>
              </a:lnSpc>
              <a:spcBef>
                <a:spcPts val="400"/>
              </a:spcBef>
              <a:spcAft>
                <a:spcPts val="0"/>
              </a:spcAft>
              <a:buClr>
                <a:schemeClr val="lt1"/>
              </a:buClr>
              <a:buSzPts val="2700"/>
              <a:buFont typeface="Arial"/>
              <a:buChar char="•"/>
              <a:defRPr sz="2700" b="0" i="0" u="none" strike="noStrike" cap="none">
                <a:solidFill>
                  <a:schemeClr val="lt1"/>
                </a:solidFill>
                <a:latin typeface="Lucida Sans"/>
                <a:ea typeface="Lucida Sans"/>
                <a:cs typeface="Lucida Sans"/>
                <a:sym typeface="Lucida Sans"/>
              </a:defRPr>
            </a:lvl1pPr>
            <a:lvl2pPr marL="914400" marR="64007" lvl="1" indent="-400050" algn="r" rtl="0">
              <a:lnSpc>
                <a:spcPct val="90000"/>
              </a:lnSpc>
              <a:spcBef>
                <a:spcPts val="400"/>
              </a:spcBef>
              <a:spcAft>
                <a:spcPts val="0"/>
              </a:spcAft>
              <a:buClr>
                <a:schemeClr val="lt1"/>
              </a:buClr>
              <a:buSzPts val="2700"/>
              <a:buFont typeface="Arial"/>
              <a:buChar char="•"/>
              <a:defRPr sz="2700" b="0" i="0" u="none" strike="noStrike" cap="none">
                <a:solidFill>
                  <a:schemeClr val="lt1"/>
                </a:solidFill>
                <a:latin typeface="Lucida Sans"/>
                <a:ea typeface="Lucida Sans"/>
                <a:cs typeface="Lucida Sans"/>
                <a:sym typeface="Lucida Sans"/>
              </a:defRPr>
            </a:lvl2pPr>
            <a:lvl3pPr marL="1371600" marR="64007" lvl="2" indent="-400050" algn="r" rtl="0">
              <a:lnSpc>
                <a:spcPct val="90000"/>
              </a:lnSpc>
              <a:spcBef>
                <a:spcPts val="400"/>
              </a:spcBef>
              <a:spcAft>
                <a:spcPts val="0"/>
              </a:spcAft>
              <a:buClr>
                <a:schemeClr val="lt1"/>
              </a:buClr>
              <a:buSzPts val="2700"/>
              <a:buFont typeface="Arial"/>
              <a:buChar char="•"/>
              <a:defRPr sz="2700" b="0" i="0" u="none" strike="noStrike" cap="none">
                <a:solidFill>
                  <a:schemeClr val="lt1"/>
                </a:solidFill>
                <a:latin typeface="Lucida Sans"/>
                <a:ea typeface="Lucida Sans"/>
                <a:cs typeface="Lucida Sans"/>
                <a:sym typeface="Lucida Sans"/>
              </a:defRPr>
            </a:lvl3pPr>
            <a:lvl4pPr marL="1828800" marR="64007" lvl="3" indent="-400050" algn="r" rtl="0">
              <a:lnSpc>
                <a:spcPct val="90000"/>
              </a:lnSpc>
              <a:spcBef>
                <a:spcPts val="400"/>
              </a:spcBef>
              <a:spcAft>
                <a:spcPts val="0"/>
              </a:spcAft>
              <a:buClr>
                <a:schemeClr val="lt1"/>
              </a:buClr>
              <a:buSzPts val="2700"/>
              <a:buFont typeface="Arial"/>
              <a:buChar char="•"/>
              <a:defRPr sz="2700" b="0" i="0" u="none" strike="noStrike" cap="none">
                <a:solidFill>
                  <a:schemeClr val="lt1"/>
                </a:solidFill>
                <a:latin typeface="Lucida Sans"/>
                <a:ea typeface="Lucida Sans"/>
                <a:cs typeface="Lucida Sans"/>
                <a:sym typeface="Lucida Sans"/>
              </a:defRPr>
            </a:lvl4pPr>
            <a:lvl5pPr marL="2286000" marR="64007" lvl="4" indent="-400050" algn="r" rtl="0">
              <a:lnSpc>
                <a:spcPct val="90000"/>
              </a:lnSpc>
              <a:spcBef>
                <a:spcPts val="400"/>
              </a:spcBef>
              <a:spcAft>
                <a:spcPts val="0"/>
              </a:spcAft>
              <a:buClr>
                <a:schemeClr val="lt1"/>
              </a:buClr>
              <a:buSzPts val="2700"/>
              <a:buFont typeface="Arial"/>
              <a:buChar char="•"/>
              <a:defRPr sz="2700" b="0" i="0" u="none" strike="noStrike" cap="none">
                <a:solidFill>
                  <a:schemeClr val="lt1"/>
                </a:solidFill>
                <a:latin typeface="Lucida Sans"/>
                <a:ea typeface="Lucida Sans"/>
                <a:cs typeface="Lucida Sans"/>
                <a:sym typeface="Lucida Sans"/>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41"/>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FFFFFF"/>
              </a:buClr>
              <a:buSzPts val="1800"/>
              <a:buFont typeface="Calibri"/>
              <a:buNone/>
              <a:defRPr sz="1800" b="0" i="0" u="none" strike="noStrike" cap="none">
                <a:solidFill>
                  <a:srgbClr val="FFFFFF"/>
                </a:solidFill>
                <a:latin typeface="Calibri"/>
                <a:ea typeface="Calibri"/>
                <a:cs typeface="Calibri"/>
                <a:sym typeface="Calibri"/>
              </a:defRPr>
            </a:lvl1pPr>
            <a:lvl2pPr marL="0" marR="0" lvl="1" indent="0" algn="l" rtl="0">
              <a:lnSpc>
                <a:spcPct val="100000"/>
              </a:lnSpc>
              <a:spcBef>
                <a:spcPts val="0"/>
              </a:spcBef>
              <a:spcAft>
                <a:spcPts val="0"/>
              </a:spcAft>
              <a:buClr>
                <a:srgbClr val="FFFFFF"/>
              </a:buClr>
              <a:buSzPts val="1800"/>
              <a:buFont typeface="Calibri"/>
              <a:buNone/>
              <a:defRPr sz="1800" b="0" i="0" u="none" strike="noStrike" cap="none">
                <a:solidFill>
                  <a:srgbClr val="FFFFFF"/>
                </a:solidFill>
                <a:latin typeface="Calibri"/>
                <a:ea typeface="Calibri"/>
                <a:cs typeface="Calibri"/>
                <a:sym typeface="Calibri"/>
              </a:defRPr>
            </a:lvl2pPr>
            <a:lvl3pPr marL="0" marR="0" lvl="2" indent="0" algn="l" rtl="0">
              <a:lnSpc>
                <a:spcPct val="100000"/>
              </a:lnSpc>
              <a:spcBef>
                <a:spcPts val="0"/>
              </a:spcBef>
              <a:spcAft>
                <a:spcPts val="0"/>
              </a:spcAft>
              <a:buClr>
                <a:srgbClr val="FFFFFF"/>
              </a:buClr>
              <a:buSzPts val="1800"/>
              <a:buFont typeface="Calibri"/>
              <a:buNone/>
              <a:defRPr sz="1800" b="0" i="0" u="none" strike="noStrike" cap="none">
                <a:solidFill>
                  <a:srgbClr val="FFFFFF"/>
                </a:solidFill>
                <a:latin typeface="Calibri"/>
                <a:ea typeface="Calibri"/>
                <a:cs typeface="Calibri"/>
                <a:sym typeface="Calibri"/>
              </a:defRPr>
            </a:lvl3pPr>
            <a:lvl4pPr marL="0" marR="0" lvl="3" indent="0" algn="l" rtl="0">
              <a:lnSpc>
                <a:spcPct val="100000"/>
              </a:lnSpc>
              <a:spcBef>
                <a:spcPts val="0"/>
              </a:spcBef>
              <a:spcAft>
                <a:spcPts val="0"/>
              </a:spcAft>
              <a:buClr>
                <a:srgbClr val="FFFFFF"/>
              </a:buClr>
              <a:buSzPts val="1800"/>
              <a:buFont typeface="Calibri"/>
              <a:buNone/>
              <a:defRPr sz="1800" b="0" i="0" u="none" strike="noStrike" cap="none">
                <a:solidFill>
                  <a:srgbClr val="FFFFFF"/>
                </a:solidFill>
                <a:latin typeface="Calibri"/>
                <a:ea typeface="Calibri"/>
                <a:cs typeface="Calibri"/>
                <a:sym typeface="Calibri"/>
              </a:defRPr>
            </a:lvl4pPr>
            <a:lvl5pPr marL="0" marR="0" lvl="4" indent="0" algn="l" rtl="0">
              <a:lnSpc>
                <a:spcPct val="100000"/>
              </a:lnSpc>
              <a:spcBef>
                <a:spcPts val="0"/>
              </a:spcBef>
              <a:spcAft>
                <a:spcPts val="0"/>
              </a:spcAft>
              <a:buClr>
                <a:srgbClr val="FFFFFF"/>
              </a:buClr>
              <a:buSzPts val="1800"/>
              <a:buFont typeface="Calibri"/>
              <a:buNone/>
              <a:defRPr sz="1800" b="0" i="0" u="none" strike="noStrike" cap="none">
                <a:solidFill>
                  <a:srgbClr val="FFFFFF"/>
                </a:solidFill>
                <a:latin typeface="Calibri"/>
                <a:ea typeface="Calibri"/>
                <a:cs typeface="Calibri"/>
                <a:sym typeface="Calibri"/>
              </a:defRPr>
            </a:lvl5pPr>
            <a:lvl6pPr marL="0" marR="0" lvl="5" indent="0" algn="l" rtl="0">
              <a:lnSpc>
                <a:spcPct val="100000"/>
              </a:lnSpc>
              <a:spcBef>
                <a:spcPts val="0"/>
              </a:spcBef>
              <a:spcAft>
                <a:spcPts val="0"/>
              </a:spcAft>
              <a:buClr>
                <a:srgbClr val="FFFFFF"/>
              </a:buClr>
              <a:buSzPts val="1800"/>
              <a:buFont typeface="Calibri"/>
              <a:buNone/>
              <a:defRPr sz="1800" b="0" i="0" u="none" strike="noStrike" cap="none">
                <a:solidFill>
                  <a:srgbClr val="FFFFFF"/>
                </a:solidFill>
                <a:latin typeface="Calibri"/>
                <a:ea typeface="Calibri"/>
                <a:cs typeface="Calibri"/>
                <a:sym typeface="Calibri"/>
              </a:defRPr>
            </a:lvl6pPr>
            <a:lvl7pPr marL="0" marR="0" lvl="6" indent="0" algn="l" rtl="0">
              <a:lnSpc>
                <a:spcPct val="100000"/>
              </a:lnSpc>
              <a:spcBef>
                <a:spcPts val="0"/>
              </a:spcBef>
              <a:spcAft>
                <a:spcPts val="0"/>
              </a:spcAft>
              <a:buClr>
                <a:srgbClr val="FFFFFF"/>
              </a:buClr>
              <a:buSzPts val="1800"/>
              <a:buFont typeface="Calibri"/>
              <a:buNone/>
              <a:defRPr sz="1800" b="0" i="0" u="none" strike="noStrike" cap="none">
                <a:solidFill>
                  <a:srgbClr val="FFFFFF"/>
                </a:solidFill>
                <a:latin typeface="Calibri"/>
                <a:ea typeface="Calibri"/>
                <a:cs typeface="Calibri"/>
                <a:sym typeface="Calibri"/>
              </a:defRPr>
            </a:lvl7pPr>
            <a:lvl8pPr marL="0" marR="0" lvl="7" indent="0" algn="l" rtl="0">
              <a:lnSpc>
                <a:spcPct val="100000"/>
              </a:lnSpc>
              <a:spcBef>
                <a:spcPts val="0"/>
              </a:spcBef>
              <a:spcAft>
                <a:spcPts val="0"/>
              </a:spcAft>
              <a:buClr>
                <a:srgbClr val="FFFFFF"/>
              </a:buClr>
              <a:buSzPts val="1800"/>
              <a:buFont typeface="Calibri"/>
              <a:buNone/>
              <a:defRPr sz="1800" b="0" i="0" u="none" strike="noStrike" cap="none">
                <a:solidFill>
                  <a:srgbClr val="FFFFFF"/>
                </a:solidFill>
                <a:latin typeface="Calibri"/>
                <a:ea typeface="Calibri"/>
                <a:cs typeface="Calibri"/>
                <a:sym typeface="Calibri"/>
              </a:defRPr>
            </a:lvl8pPr>
            <a:lvl9pPr marL="0" marR="0" lvl="8" indent="0" algn="l" rtl="0">
              <a:lnSpc>
                <a:spcPct val="100000"/>
              </a:lnSpc>
              <a:spcBef>
                <a:spcPts val="0"/>
              </a:spcBef>
              <a:spcAft>
                <a:spcPts val="0"/>
              </a:spcAft>
              <a:buClr>
                <a:srgbClr val="FFFFFF"/>
              </a:buClr>
              <a:buSzPts val="1800"/>
              <a:buFont typeface="Calibri"/>
              <a:buNone/>
              <a:defRPr sz="1800" b="0" i="0" u="none" strike="noStrike" cap="none">
                <a:solidFill>
                  <a:srgbClr val="FFFFF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9"/>
        <p:cNvGrpSpPr/>
        <p:nvPr/>
      </p:nvGrpSpPr>
      <p:grpSpPr>
        <a:xfrm>
          <a:off x="0" y="0"/>
          <a:ext cx="0" cy="0"/>
          <a:chOff x="0" y="0"/>
          <a:chExt cx="0" cy="0"/>
        </a:xfrm>
      </p:grpSpPr>
      <p:sp>
        <p:nvSpPr>
          <p:cNvPr id="40" name="Google Shape;40;p51"/>
          <p:cNvSpPr txBox="1">
            <a:spLocks noGrp="1"/>
          </p:cNvSpPr>
          <p:nvPr>
            <p:ph type="title"/>
          </p:nvPr>
        </p:nvSpPr>
        <p:spPr>
          <a:xfrm>
            <a:off x="630238" y="365125"/>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1" name="Google Shape;41;p51"/>
          <p:cNvSpPr txBox="1">
            <a:spLocks noGrp="1"/>
          </p:cNvSpPr>
          <p:nvPr>
            <p:ph type="body" idx="1"/>
          </p:nvPr>
        </p:nvSpPr>
        <p:spPr>
          <a:xfrm>
            <a:off x="630238" y="1681163"/>
            <a:ext cx="386873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lt1"/>
              </a:buClr>
              <a:buSzPts val="2400"/>
              <a:buNone/>
              <a:defRPr sz="2400" b="1"/>
            </a:lvl1pPr>
            <a:lvl2pPr marL="914400" lvl="1" indent="-228600" algn="l">
              <a:lnSpc>
                <a:spcPct val="90000"/>
              </a:lnSpc>
              <a:spcBef>
                <a:spcPts val="500"/>
              </a:spcBef>
              <a:spcAft>
                <a:spcPts val="0"/>
              </a:spcAft>
              <a:buClr>
                <a:schemeClr val="lt1"/>
              </a:buClr>
              <a:buSzPts val="2000"/>
              <a:buNone/>
              <a:defRPr sz="2000" b="1"/>
            </a:lvl2pPr>
            <a:lvl3pPr marL="1371600" lvl="2" indent="-228600" algn="l">
              <a:lnSpc>
                <a:spcPct val="90000"/>
              </a:lnSpc>
              <a:spcBef>
                <a:spcPts val="500"/>
              </a:spcBef>
              <a:spcAft>
                <a:spcPts val="0"/>
              </a:spcAft>
              <a:buClr>
                <a:schemeClr val="lt1"/>
              </a:buClr>
              <a:buSzPts val="1800"/>
              <a:buNone/>
              <a:defRPr sz="1800" b="1"/>
            </a:lvl3pPr>
            <a:lvl4pPr marL="1828800" lvl="3" indent="-228600" algn="l">
              <a:lnSpc>
                <a:spcPct val="90000"/>
              </a:lnSpc>
              <a:spcBef>
                <a:spcPts val="500"/>
              </a:spcBef>
              <a:spcAft>
                <a:spcPts val="0"/>
              </a:spcAft>
              <a:buClr>
                <a:schemeClr val="lt1"/>
              </a:buClr>
              <a:buSzPts val="1600"/>
              <a:buNone/>
              <a:defRPr sz="1600" b="1"/>
            </a:lvl4pPr>
            <a:lvl5pPr marL="2286000" lvl="4" indent="-228600" algn="l">
              <a:lnSpc>
                <a:spcPct val="90000"/>
              </a:lnSpc>
              <a:spcBef>
                <a:spcPts val="500"/>
              </a:spcBef>
              <a:spcAft>
                <a:spcPts val="0"/>
              </a:spcAft>
              <a:buClr>
                <a:schemeClr val="lt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2" name="Google Shape;42;p51"/>
          <p:cNvSpPr txBox="1">
            <a:spLocks noGrp="1"/>
          </p:cNvSpPr>
          <p:nvPr>
            <p:ph type="body" idx="2"/>
          </p:nvPr>
        </p:nvSpPr>
        <p:spPr>
          <a:xfrm>
            <a:off x="630238" y="2505075"/>
            <a:ext cx="386873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lt1"/>
              </a:buClr>
              <a:buSzPts val="1800"/>
              <a:buChar char="•"/>
              <a:defRPr/>
            </a:lvl1pPr>
            <a:lvl2pPr marL="914400" lvl="1" indent="-342900" algn="l">
              <a:lnSpc>
                <a:spcPct val="90000"/>
              </a:lnSpc>
              <a:spcBef>
                <a:spcPts val="500"/>
              </a:spcBef>
              <a:spcAft>
                <a:spcPts val="0"/>
              </a:spcAft>
              <a:buClr>
                <a:schemeClr val="lt1"/>
              </a:buClr>
              <a:buSzPts val="1800"/>
              <a:buChar char="•"/>
              <a:defRPr/>
            </a:lvl2pPr>
            <a:lvl3pPr marL="1371600" lvl="2" indent="-342900" algn="l">
              <a:lnSpc>
                <a:spcPct val="90000"/>
              </a:lnSpc>
              <a:spcBef>
                <a:spcPts val="500"/>
              </a:spcBef>
              <a:spcAft>
                <a:spcPts val="0"/>
              </a:spcAft>
              <a:buClr>
                <a:schemeClr val="lt1"/>
              </a:buClr>
              <a:buSzPts val="1800"/>
              <a:buChar char="•"/>
              <a:defRPr/>
            </a:lvl3pPr>
            <a:lvl4pPr marL="1828800" lvl="3" indent="-342900" algn="l">
              <a:lnSpc>
                <a:spcPct val="90000"/>
              </a:lnSpc>
              <a:spcBef>
                <a:spcPts val="500"/>
              </a:spcBef>
              <a:spcAft>
                <a:spcPts val="0"/>
              </a:spcAft>
              <a:buClr>
                <a:schemeClr val="lt1"/>
              </a:buClr>
              <a:buSzPts val="1800"/>
              <a:buChar char="•"/>
              <a:defRPr/>
            </a:lvl4pPr>
            <a:lvl5pPr marL="2286000" lvl="4" indent="-342900" algn="l">
              <a:lnSpc>
                <a:spcPct val="90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3" name="Google Shape;43;p51"/>
          <p:cNvSpPr txBox="1">
            <a:spLocks noGrp="1"/>
          </p:cNvSpPr>
          <p:nvPr>
            <p:ph type="body" idx="3"/>
          </p:nvPr>
        </p:nvSpPr>
        <p:spPr>
          <a:xfrm>
            <a:off x="4629150" y="1681163"/>
            <a:ext cx="38877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lt1"/>
              </a:buClr>
              <a:buSzPts val="2400"/>
              <a:buNone/>
              <a:defRPr sz="2400" b="1"/>
            </a:lvl1pPr>
            <a:lvl2pPr marL="914400" lvl="1" indent="-228600" algn="l">
              <a:lnSpc>
                <a:spcPct val="90000"/>
              </a:lnSpc>
              <a:spcBef>
                <a:spcPts val="500"/>
              </a:spcBef>
              <a:spcAft>
                <a:spcPts val="0"/>
              </a:spcAft>
              <a:buClr>
                <a:schemeClr val="lt1"/>
              </a:buClr>
              <a:buSzPts val="2000"/>
              <a:buNone/>
              <a:defRPr sz="2000" b="1"/>
            </a:lvl2pPr>
            <a:lvl3pPr marL="1371600" lvl="2" indent="-228600" algn="l">
              <a:lnSpc>
                <a:spcPct val="90000"/>
              </a:lnSpc>
              <a:spcBef>
                <a:spcPts val="500"/>
              </a:spcBef>
              <a:spcAft>
                <a:spcPts val="0"/>
              </a:spcAft>
              <a:buClr>
                <a:schemeClr val="lt1"/>
              </a:buClr>
              <a:buSzPts val="1800"/>
              <a:buNone/>
              <a:defRPr sz="1800" b="1"/>
            </a:lvl3pPr>
            <a:lvl4pPr marL="1828800" lvl="3" indent="-228600" algn="l">
              <a:lnSpc>
                <a:spcPct val="90000"/>
              </a:lnSpc>
              <a:spcBef>
                <a:spcPts val="500"/>
              </a:spcBef>
              <a:spcAft>
                <a:spcPts val="0"/>
              </a:spcAft>
              <a:buClr>
                <a:schemeClr val="lt1"/>
              </a:buClr>
              <a:buSzPts val="1600"/>
              <a:buNone/>
              <a:defRPr sz="1600" b="1"/>
            </a:lvl4pPr>
            <a:lvl5pPr marL="2286000" lvl="4" indent="-228600" algn="l">
              <a:lnSpc>
                <a:spcPct val="90000"/>
              </a:lnSpc>
              <a:spcBef>
                <a:spcPts val="500"/>
              </a:spcBef>
              <a:spcAft>
                <a:spcPts val="0"/>
              </a:spcAft>
              <a:buClr>
                <a:schemeClr val="lt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4" name="Google Shape;44;p51"/>
          <p:cNvSpPr txBox="1">
            <a:spLocks noGrp="1"/>
          </p:cNvSpPr>
          <p:nvPr>
            <p:ph type="body" idx="4"/>
          </p:nvPr>
        </p:nvSpPr>
        <p:spPr>
          <a:xfrm>
            <a:off x="4629150" y="2505075"/>
            <a:ext cx="38877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lt1"/>
              </a:buClr>
              <a:buSzPts val="1800"/>
              <a:buChar char="•"/>
              <a:defRPr/>
            </a:lvl1pPr>
            <a:lvl2pPr marL="914400" lvl="1" indent="-342900" algn="l">
              <a:lnSpc>
                <a:spcPct val="90000"/>
              </a:lnSpc>
              <a:spcBef>
                <a:spcPts val="500"/>
              </a:spcBef>
              <a:spcAft>
                <a:spcPts val="0"/>
              </a:spcAft>
              <a:buClr>
                <a:schemeClr val="lt1"/>
              </a:buClr>
              <a:buSzPts val="1800"/>
              <a:buChar char="•"/>
              <a:defRPr/>
            </a:lvl2pPr>
            <a:lvl3pPr marL="1371600" lvl="2" indent="-342900" algn="l">
              <a:lnSpc>
                <a:spcPct val="90000"/>
              </a:lnSpc>
              <a:spcBef>
                <a:spcPts val="500"/>
              </a:spcBef>
              <a:spcAft>
                <a:spcPts val="0"/>
              </a:spcAft>
              <a:buClr>
                <a:schemeClr val="lt1"/>
              </a:buClr>
              <a:buSzPts val="1800"/>
              <a:buChar char="•"/>
              <a:defRPr/>
            </a:lvl3pPr>
            <a:lvl4pPr marL="1828800" lvl="3" indent="-342900" algn="l">
              <a:lnSpc>
                <a:spcPct val="90000"/>
              </a:lnSpc>
              <a:spcBef>
                <a:spcPts val="500"/>
              </a:spcBef>
              <a:spcAft>
                <a:spcPts val="0"/>
              </a:spcAft>
              <a:buClr>
                <a:schemeClr val="lt1"/>
              </a:buClr>
              <a:buSzPts val="1800"/>
              <a:buChar char="•"/>
              <a:defRPr/>
            </a:lvl4pPr>
            <a:lvl5pPr marL="2286000" lvl="4" indent="-342900" algn="l">
              <a:lnSpc>
                <a:spcPct val="90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5"/>
        <p:cNvGrpSpPr/>
        <p:nvPr/>
      </p:nvGrpSpPr>
      <p:grpSpPr>
        <a:xfrm>
          <a:off x="0" y="0"/>
          <a:ext cx="0" cy="0"/>
          <a:chOff x="0" y="0"/>
          <a:chExt cx="0" cy="0"/>
        </a:xfrm>
      </p:grpSpPr>
      <p:sp>
        <p:nvSpPr>
          <p:cNvPr id="46" name="Google Shape;46;p52"/>
          <p:cNvSpPr txBox="1">
            <a:spLocks noGrp="1"/>
          </p:cNvSpPr>
          <p:nvPr>
            <p:ph type="title"/>
          </p:nvPr>
        </p:nvSpPr>
        <p:spPr>
          <a:xfrm>
            <a:off x="628650" y="927834"/>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47"/>
        <p:cNvGrpSpPr/>
        <p:nvPr/>
      </p:nvGrpSpPr>
      <p:grpSpPr>
        <a:xfrm>
          <a:off x="0" y="0"/>
          <a:ext cx="0" cy="0"/>
          <a:chOff x="0" y="0"/>
          <a:chExt cx="0" cy="0"/>
        </a:xfrm>
      </p:grpSpPr>
      <p:sp>
        <p:nvSpPr>
          <p:cNvPr id="48" name="Google Shape;48;p53"/>
          <p:cNvSpPr txBox="1">
            <a:spLocks noGrp="1"/>
          </p:cNvSpPr>
          <p:nvPr>
            <p:ph type="title"/>
          </p:nvPr>
        </p:nvSpPr>
        <p:spPr>
          <a:xfrm>
            <a:off x="630238" y="457200"/>
            <a:ext cx="2949575"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3200"/>
              <a:buFont typeface="Arial"/>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9" name="Google Shape;49;p53"/>
          <p:cNvSpPr txBox="1">
            <a:spLocks noGrp="1"/>
          </p:cNvSpPr>
          <p:nvPr>
            <p:ph type="body" idx="1"/>
          </p:nvPr>
        </p:nvSpPr>
        <p:spPr>
          <a:xfrm>
            <a:off x="3887788" y="987425"/>
            <a:ext cx="462915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lt1"/>
              </a:buClr>
              <a:buSzPts val="3200"/>
              <a:buChar char="•"/>
              <a:defRPr sz="3200"/>
            </a:lvl1pPr>
            <a:lvl2pPr marL="914400" lvl="1" indent="-406400" algn="l">
              <a:lnSpc>
                <a:spcPct val="90000"/>
              </a:lnSpc>
              <a:spcBef>
                <a:spcPts val="500"/>
              </a:spcBef>
              <a:spcAft>
                <a:spcPts val="0"/>
              </a:spcAft>
              <a:buClr>
                <a:schemeClr val="lt1"/>
              </a:buClr>
              <a:buSzPts val="2800"/>
              <a:buChar char="•"/>
              <a:defRPr sz="2800"/>
            </a:lvl2pPr>
            <a:lvl3pPr marL="1371600" lvl="2" indent="-381000" algn="l">
              <a:lnSpc>
                <a:spcPct val="90000"/>
              </a:lnSpc>
              <a:spcBef>
                <a:spcPts val="500"/>
              </a:spcBef>
              <a:spcAft>
                <a:spcPts val="0"/>
              </a:spcAft>
              <a:buClr>
                <a:schemeClr val="lt1"/>
              </a:buClr>
              <a:buSzPts val="2400"/>
              <a:buChar char="•"/>
              <a:defRPr sz="2400"/>
            </a:lvl3pPr>
            <a:lvl4pPr marL="1828800" lvl="3" indent="-355600" algn="l">
              <a:lnSpc>
                <a:spcPct val="90000"/>
              </a:lnSpc>
              <a:spcBef>
                <a:spcPts val="500"/>
              </a:spcBef>
              <a:spcAft>
                <a:spcPts val="0"/>
              </a:spcAft>
              <a:buClr>
                <a:schemeClr val="lt1"/>
              </a:buClr>
              <a:buSzPts val="2000"/>
              <a:buChar char="•"/>
              <a:defRPr sz="2000"/>
            </a:lvl4pPr>
            <a:lvl5pPr marL="2286000" lvl="4" indent="-355600" algn="l">
              <a:lnSpc>
                <a:spcPct val="90000"/>
              </a:lnSpc>
              <a:spcBef>
                <a:spcPts val="500"/>
              </a:spcBef>
              <a:spcAft>
                <a:spcPts val="0"/>
              </a:spcAft>
              <a:buClr>
                <a:schemeClr val="lt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0" name="Google Shape;50;p53"/>
          <p:cNvSpPr txBox="1">
            <a:spLocks noGrp="1"/>
          </p:cNvSpPr>
          <p:nvPr>
            <p:ph type="body" idx="2"/>
          </p:nvPr>
        </p:nvSpPr>
        <p:spPr>
          <a:xfrm>
            <a:off x="630238" y="2057400"/>
            <a:ext cx="2949575"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1600"/>
              <a:buNone/>
              <a:defRPr sz="1600"/>
            </a:lvl1pPr>
            <a:lvl2pPr marL="914400" lvl="1" indent="-228600" algn="l">
              <a:lnSpc>
                <a:spcPct val="90000"/>
              </a:lnSpc>
              <a:spcBef>
                <a:spcPts val="500"/>
              </a:spcBef>
              <a:spcAft>
                <a:spcPts val="0"/>
              </a:spcAft>
              <a:buClr>
                <a:schemeClr val="lt1"/>
              </a:buClr>
              <a:buSzPts val="1400"/>
              <a:buNone/>
              <a:defRPr sz="1400"/>
            </a:lvl2pPr>
            <a:lvl3pPr marL="1371600" lvl="2" indent="-228600" algn="l">
              <a:lnSpc>
                <a:spcPct val="90000"/>
              </a:lnSpc>
              <a:spcBef>
                <a:spcPts val="500"/>
              </a:spcBef>
              <a:spcAft>
                <a:spcPts val="0"/>
              </a:spcAft>
              <a:buClr>
                <a:schemeClr val="lt1"/>
              </a:buClr>
              <a:buSzPts val="1200"/>
              <a:buNone/>
              <a:defRPr sz="1200"/>
            </a:lvl3pPr>
            <a:lvl4pPr marL="1828800" lvl="3" indent="-228600" algn="l">
              <a:lnSpc>
                <a:spcPct val="90000"/>
              </a:lnSpc>
              <a:spcBef>
                <a:spcPts val="500"/>
              </a:spcBef>
              <a:spcAft>
                <a:spcPts val="0"/>
              </a:spcAft>
              <a:buClr>
                <a:schemeClr val="lt1"/>
              </a:buClr>
              <a:buSzPts val="1000"/>
              <a:buNone/>
              <a:defRPr sz="1000"/>
            </a:lvl4pPr>
            <a:lvl5pPr marL="2286000" lvl="4" indent="-228600" algn="l">
              <a:lnSpc>
                <a:spcPct val="90000"/>
              </a:lnSpc>
              <a:spcBef>
                <a:spcPts val="500"/>
              </a:spcBef>
              <a:spcAft>
                <a:spcPts val="0"/>
              </a:spcAft>
              <a:buClr>
                <a:schemeClr val="lt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51"/>
        <p:cNvGrpSpPr/>
        <p:nvPr/>
      </p:nvGrpSpPr>
      <p:grpSpPr>
        <a:xfrm>
          <a:off x="0" y="0"/>
          <a:ext cx="0" cy="0"/>
          <a:chOff x="0" y="0"/>
          <a:chExt cx="0" cy="0"/>
        </a:xfrm>
      </p:grpSpPr>
      <p:sp>
        <p:nvSpPr>
          <p:cNvPr id="52" name="Google Shape;52;p54"/>
          <p:cNvSpPr txBox="1">
            <a:spLocks noGrp="1"/>
          </p:cNvSpPr>
          <p:nvPr>
            <p:ph type="title"/>
          </p:nvPr>
        </p:nvSpPr>
        <p:spPr>
          <a:xfrm>
            <a:off x="630238" y="457200"/>
            <a:ext cx="2949575"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3200"/>
              <a:buFont typeface="Arial"/>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3" name="Google Shape;53;p54"/>
          <p:cNvSpPr>
            <a:spLocks noGrp="1"/>
          </p:cNvSpPr>
          <p:nvPr>
            <p:ph type="pic" idx="2"/>
          </p:nvPr>
        </p:nvSpPr>
        <p:spPr>
          <a:xfrm>
            <a:off x="3887788" y="987425"/>
            <a:ext cx="4629150" cy="487362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lt1"/>
              </a:buClr>
              <a:buSzPts val="3200"/>
              <a:buFont typeface="Arial"/>
              <a:buNone/>
              <a:defRPr sz="3200" b="0" i="0" u="none" strike="noStrike" cap="none">
                <a:solidFill>
                  <a:schemeClr val="lt1"/>
                </a:solidFill>
                <a:latin typeface="Arial"/>
                <a:ea typeface="Arial"/>
                <a:cs typeface="Arial"/>
                <a:sym typeface="Arial"/>
              </a:defRPr>
            </a:lvl1pPr>
            <a:lvl2pPr marR="0" lvl="1" algn="l" rtl="0">
              <a:lnSpc>
                <a:spcPct val="90000"/>
              </a:lnSpc>
              <a:spcBef>
                <a:spcPts val="500"/>
              </a:spcBef>
              <a:spcAft>
                <a:spcPts val="0"/>
              </a:spcAft>
              <a:buClr>
                <a:schemeClr val="lt1"/>
              </a:buClr>
              <a:buSzPts val="2800"/>
              <a:buFont typeface="Arial"/>
              <a:buNone/>
              <a:defRPr sz="2800" b="0" i="0" u="none" strike="noStrike" cap="none">
                <a:solidFill>
                  <a:schemeClr val="lt1"/>
                </a:solidFill>
                <a:latin typeface="Arial"/>
                <a:ea typeface="Arial"/>
                <a:cs typeface="Arial"/>
                <a:sym typeface="Arial"/>
              </a:defRPr>
            </a:lvl2pPr>
            <a:lvl3pPr marR="0" lvl="2" algn="l" rtl="0">
              <a:lnSpc>
                <a:spcPct val="90000"/>
              </a:lnSpc>
              <a:spcBef>
                <a:spcPts val="50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3pPr>
            <a:lvl4pPr marR="0" lvl="3"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4pPr>
            <a:lvl5pPr marR="0" lvl="4"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54" name="Google Shape;54;p54"/>
          <p:cNvSpPr txBox="1">
            <a:spLocks noGrp="1"/>
          </p:cNvSpPr>
          <p:nvPr>
            <p:ph type="body" idx="1"/>
          </p:nvPr>
        </p:nvSpPr>
        <p:spPr>
          <a:xfrm>
            <a:off x="630238" y="2057400"/>
            <a:ext cx="2949575"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1600"/>
              <a:buNone/>
              <a:defRPr sz="1600"/>
            </a:lvl1pPr>
            <a:lvl2pPr marL="914400" lvl="1" indent="-228600" algn="l">
              <a:lnSpc>
                <a:spcPct val="90000"/>
              </a:lnSpc>
              <a:spcBef>
                <a:spcPts val="500"/>
              </a:spcBef>
              <a:spcAft>
                <a:spcPts val="0"/>
              </a:spcAft>
              <a:buClr>
                <a:schemeClr val="lt1"/>
              </a:buClr>
              <a:buSzPts val="1400"/>
              <a:buNone/>
              <a:defRPr sz="1400"/>
            </a:lvl2pPr>
            <a:lvl3pPr marL="1371600" lvl="2" indent="-228600" algn="l">
              <a:lnSpc>
                <a:spcPct val="90000"/>
              </a:lnSpc>
              <a:spcBef>
                <a:spcPts val="500"/>
              </a:spcBef>
              <a:spcAft>
                <a:spcPts val="0"/>
              </a:spcAft>
              <a:buClr>
                <a:schemeClr val="lt1"/>
              </a:buClr>
              <a:buSzPts val="1200"/>
              <a:buNone/>
              <a:defRPr sz="1200"/>
            </a:lvl3pPr>
            <a:lvl4pPr marL="1828800" lvl="3" indent="-228600" algn="l">
              <a:lnSpc>
                <a:spcPct val="90000"/>
              </a:lnSpc>
              <a:spcBef>
                <a:spcPts val="500"/>
              </a:spcBef>
              <a:spcAft>
                <a:spcPts val="0"/>
              </a:spcAft>
              <a:buClr>
                <a:schemeClr val="lt1"/>
              </a:buClr>
              <a:buSzPts val="1000"/>
              <a:buNone/>
              <a:defRPr sz="1000"/>
            </a:lvl4pPr>
            <a:lvl5pPr marL="2286000" lvl="4" indent="-228600" algn="l">
              <a:lnSpc>
                <a:spcPct val="90000"/>
              </a:lnSpc>
              <a:spcBef>
                <a:spcPts val="500"/>
              </a:spcBef>
              <a:spcAft>
                <a:spcPts val="0"/>
              </a:spcAft>
              <a:buClr>
                <a:schemeClr val="lt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_AND_BODY_1">
  <p:cSld name="TITLE_AND_BODY_1">
    <p:spTree>
      <p:nvGrpSpPr>
        <p:cNvPr id="1" name="Shape 13"/>
        <p:cNvGrpSpPr/>
        <p:nvPr/>
      </p:nvGrpSpPr>
      <p:grpSpPr>
        <a:xfrm>
          <a:off x="0" y="0"/>
          <a:ext cx="0" cy="0"/>
          <a:chOff x="0" y="0"/>
          <a:chExt cx="0" cy="0"/>
        </a:xfrm>
      </p:grpSpPr>
      <p:sp>
        <p:nvSpPr>
          <p:cNvPr id="14" name="Google Shape;14;p47"/>
          <p:cNvSpPr txBox="1">
            <a:spLocks noGrp="1"/>
          </p:cNvSpPr>
          <p:nvPr>
            <p:ph type="title"/>
          </p:nvPr>
        </p:nvSpPr>
        <p:spPr>
          <a:xfrm>
            <a:off x="457200" y="274637"/>
            <a:ext cx="8229600" cy="1143200"/>
          </a:xfrm>
          <a:prstGeom prst="rect">
            <a:avLst/>
          </a:prstGeom>
          <a:noFill/>
          <a:ln>
            <a:noFill/>
          </a:ln>
        </p:spPr>
        <p:txBody>
          <a:bodyPr spcFirstLastPara="1" wrap="square" lIns="68575" tIns="68575" rIns="68575" bIns="68575" anchor="b" anchorCtr="0">
            <a:noAutofit/>
          </a:bodyPr>
          <a:lstStyle>
            <a:lvl1pPr marR="0" lvl="0" algn="l" rtl="0">
              <a:lnSpc>
                <a:spcPct val="90000"/>
              </a:lnSpc>
              <a:spcBef>
                <a:spcPts val="0"/>
              </a:spcBef>
              <a:spcAft>
                <a:spcPts val="0"/>
              </a:spcAft>
              <a:buClr>
                <a:srgbClr val="666666"/>
              </a:buClr>
              <a:buSzPts val="3000"/>
              <a:buFont typeface="Arial"/>
              <a:buNone/>
              <a:defRPr sz="3000" b="0" i="0" u="none" strike="noStrike" cap="none">
                <a:solidFill>
                  <a:srgbClr val="666666"/>
                </a:solidFill>
                <a:latin typeface="Arial"/>
                <a:ea typeface="Arial"/>
                <a:cs typeface="Arial"/>
                <a:sym typeface="Arial"/>
              </a:defRPr>
            </a:lvl1pPr>
            <a:lvl2pPr lvl="1" algn="l" rtl="0">
              <a:spcBef>
                <a:spcPts val="0"/>
              </a:spcBef>
              <a:spcAft>
                <a:spcPts val="0"/>
              </a:spcAft>
              <a:buClr>
                <a:schemeClr val="dk1"/>
              </a:buClr>
              <a:buSzPts val="3600"/>
              <a:buFont typeface="Arial"/>
              <a:buNone/>
              <a:defRPr sz="3600" b="1">
                <a:solidFill>
                  <a:schemeClr val="dk1"/>
                </a:solidFill>
                <a:latin typeface="Arial"/>
                <a:ea typeface="Arial"/>
                <a:cs typeface="Arial"/>
                <a:sym typeface="Arial"/>
              </a:defRPr>
            </a:lvl2pPr>
            <a:lvl3pPr lvl="2" algn="l" rtl="0">
              <a:spcBef>
                <a:spcPts val="0"/>
              </a:spcBef>
              <a:spcAft>
                <a:spcPts val="0"/>
              </a:spcAft>
              <a:buClr>
                <a:schemeClr val="dk1"/>
              </a:buClr>
              <a:buSzPts val="3600"/>
              <a:buFont typeface="Arial"/>
              <a:buNone/>
              <a:defRPr sz="3600" b="1">
                <a:solidFill>
                  <a:schemeClr val="dk1"/>
                </a:solidFill>
                <a:latin typeface="Arial"/>
                <a:ea typeface="Arial"/>
                <a:cs typeface="Arial"/>
                <a:sym typeface="Arial"/>
              </a:defRPr>
            </a:lvl3pPr>
            <a:lvl4pPr lvl="3" algn="l" rtl="0">
              <a:spcBef>
                <a:spcPts val="0"/>
              </a:spcBef>
              <a:spcAft>
                <a:spcPts val="0"/>
              </a:spcAft>
              <a:buClr>
                <a:schemeClr val="dk1"/>
              </a:buClr>
              <a:buSzPts val="3600"/>
              <a:buFont typeface="Arial"/>
              <a:buNone/>
              <a:defRPr sz="3600" b="1">
                <a:solidFill>
                  <a:schemeClr val="dk1"/>
                </a:solidFill>
                <a:latin typeface="Arial"/>
                <a:ea typeface="Arial"/>
                <a:cs typeface="Arial"/>
                <a:sym typeface="Arial"/>
              </a:defRPr>
            </a:lvl4pPr>
            <a:lvl5pPr lvl="4" algn="l" rtl="0">
              <a:spcBef>
                <a:spcPts val="0"/>
              </a:spcBef>
              <a:spcAft>
                <a:spcPts val="0"/>
              </a:spcAft>
              <a:buClr>
                <a:schemeClr val="dk1"/>
              </a:buClr>
              <a:buSzPts val="3600"/>
              <a:buFont typeface="Arial"/>
              <a:buNone/>
              <a:defRPr sz="3600" b="1">
                <a:solidFill>
                  <a:schemeClr val="dk1"/>
                </a:solidFill>
                <a:latin typeface="Arial"/>
                <a:ea typeface="Arial"/>
                <a:cs typeface="Arial"/>
                <a:sym typeface="Arial"/>
              </a:defRPr>
            </a:lvl5pPr>
            <a:lvl6pPr lvl="5" algn="l" rtl="0">
              <a:spcBef>
                <a:spcPts val="0"/>
              </a:spcBef>
              <a:spcAft>
                <a:spcPts val="0"/>
              </a:spcAft>
              <a:buClr>
                <a:schemeClr val="dk1"/>
              </a:buClr>
              <a:buSzPts val="3600"/>
              <a:buFont typeface="Arial"/>
              <a:buNone/>
              <a:defRPr sz="3600" b="1">
                <a:solidFill>
                  <a:schemeClr val="dk1"/>
                </a:solidFill>
                <a:latin typeface="Arial"/>
                <a:ea typeface="Arial"/>
                <a:cs typeface="Arial"/>
                <a:sym typeface="Arial"/>
              </a:defRPr>
            </a:lvl6pPr>
            <a:lvl7pPr lvl="6" algn="l" rtl="0">
              <a:spcBef>
                <a:spcPts val="0"/>
              </a:spcBef>
              <a:spcAft>
                <a:spcPts val="0"/>
              </a:spcAft>
              <a:buClr>
                <a:schemeClr val="dk1"/>
              </a:buClr>
              <a:buSzPts val="3600"/>
              <a:buFont typeface="Arial"/>
              <a:buNone/>
              <a:defRPr sz="3600" b="1">
                <a:solidFill>
                  <a:schemeClr val="dk1"/>
                </a:solidFill>
                <a:latin typeface="Arial"/>
                <a:ea typeface="Arial"/>
                <a:cs typeface="Arial"/>
                <a:sym typeface="Arial"/>
              </a:defRPr>
            </a:lvl7pPr>
            <a:lvl8pPr lvl="7" algn="l" rtl="0">
              <a:spcBef>
                <a:spcPts val="0"/>
              </a:spcBef>
              <a:spcAft>
                <a:spcPts val="0"/>
              </a:spcAft>
              <a:buClr>
                <a:schemeClr val="dk1"/>
              </a:buClr>
              <a:buSzPts val="3600"/>
              <a:buFont typeface="Arial"/>
              <a:buNone/>
              <a:defRPr sz="3600" b="1">
                <a:solidFill>
                  <a:schemeClr val="dk1"/>
                </a:solidFill>
                <a:latin typeface="Arial"/>
                <a:ea typeface="Arial"/>
                <a:cs typeface="Arial"/>
                <a:sym typeface="Arial"/>
              </a:defRPr>
            </a:lvl8pPr>
            <a:lvl9pPr lvl="8" algn="l" rtl="0">
              <a:spcBef>
                <a:spcPts val="0"/>
              </a:spcBef>
              <a:spcAft>
                <a:spcPts val="0"/>
              </a:spcAft>
              <a:buClr>
                <a:schemeClr val="dk1"/>
              </a:buClr>
              <a:buSzPts val="3600"/>
              <a:buFont typeface="Arial"/>
              <a:buNone/>
              <a:defRPr sz="3600" b="1">
                <a:solidFill>
                  <a:schemeClr val="dk1"/>
                </a:solidFill>
                <a:latin typeface="Arial"/>
                <a:ea typeface="Arial"/>
                <a:cs typeface="Arial"/>
                <a:sym typeface="Arial"/>
              </a:defRPr>
            </a:lvl9pPr>
          </a:lstStyle>
          <a:p>
            <a:endParaRPr/>
          </a:p>
        </p:txBody>
      </p:sp>
      <p:sp>
        <p:nvSpPr>
          <p:cNvPr id="15" name="Google Shape;15;p47"/>
          <p:cNvSpPr txBox="1">
            <a:spLocks noGrp="1"/>
          </p:cNvSpPr>
          <p:nvPr>
            <p:ph type="body" idx="1"/>
          </p:nvPr>
        </p:nvSpPr>
        <p:spPr>
          <a:xfrm>
            <a:off x="457200" y="1600201"/>
            <a:ext cx="8229600" cy="4967599"/>
          </a:xfrm>
          <a:prstGeom prst="rect">
            <a:avLst/>
          </a:prstGeom>
          <a:noFill/>
          <a:ln>
            <a:noFill/>
          </a:ln>
        </p:spPr>
        <p:txBody>
          <a:bodyPr spcFirstLastPara="1" wrap="square" lIns="91425" tIns="91425" rIns="91425" bIns="91425" anchor="t" anchorCtr="0">
            <a:noAutofit/>
          </a:bodyPr>
          <a:lstStyle>
            <a:lvl1pPr marL="457200" marR="0" lvl="0" indent="-342900" algn="l" rtl="0">
              <a:lnSpc>
                <a:spcPct val="90000"/>
              </a:lnSpc>
              <a:spcBef>
                <a:spcPts val="0"/>
              </a:spcBef>
              <a:spcAft>
                <a:spcPts val="0"/>
              </a:spcAft>
              <a:buClr>
                <a:srgbClr val="A1CC89"/>
              </a:buClr>
              <a:buSzPts val="1800"/>
              <a:buFont typeface="Arial"/>
              <a:buChar char="•"/>
              <a:defRPr sz="2000" b="1" i="0" u="none" strike="noStrike" cap="none">
                <a:solidFill>
                  <a:srgbClr val="666666"/>
                </a:solidFill>
                <a:latin typeface="Calibri"/>
                <a:ea typeface="Calibri"/>
                <a:cs typeface="Calibri"/>
                <a:sym typeface="Calibri"/>
              </a:defRPr>
            </a:lvl1pPr>
            <a:lvl2pPr marL="914400" marR="0" lvl="1" indent="-330198" algn="l" rtl="0">
              <a:lnSpc>
                <a:spcPct val="90000"/>
              </a:lnSpc>
              <a:spcBef>
                <a:spcPts val="0"/>
              </a:spcBef>
              <a:spcAft>
                <a:spcPts val="0"/>
              </a:spcAft>
              <a:buClr>
                <a:srgbClr val="A1CC89"/>
              </a:buClr>
              <a:buSzPts val="1600"/>
              <a:buFont typeface="Arial"/>
              <a:buChar char="•"/>
              <a:defRPr sz="1800" b="1" i="0" u="none" strike="noStrike" cap="none">
                <a:solidFill>
                  <a:srgbClr val="666666"/>
                </a:solidFill>
                <a:latin typeface="Calibri"/>
                <a:ea typeface="Calibri"/>
                <a:cs typeface="Calibri"/>
                <a:sym typeface="Calibri"/>
              </a:defRPr>
            </a:lvl2pPr>
            <a:lvl3pPr marL="1371600" marR="0" lvl="2" indent="-330199" algn="l" rtl="0">
              <a:lnSpc>
                <a:spcPct val="90000"/>
              </a:lnSpc>
              <a:spcBef>
                <a:spcPts val="0"/>
              </a:spcBef>
              <a:spcAft>
                <a:spcPts val="0"/>
              </a:spcAft>
              <a:buClr>
                <a:srgbClr val="A1CC89"/>
              </a:buClr>
              <a:buSzPts val="1600"/>
              <a:buFont typeface="Arial"/>
              <a:buChar char="•"/>
              <a:defRPr sz="1800" b="0" i="0" u="none" strike="noStrike" cap="none">
                <a:solidFill>
                  <a:srgbClr val="666666"/>
                </a:solidFill>
                <a:latin typeface="Calibri"/>
                <a:ea typeface="Calibri"/>
                <a:cs typeface="Calibri"/>
                <a:sym typeface="Calibri"/>
              </a:defRPr>
            </a:lvl3pPr>
            <a:lvl4pPr marL="1828800" marR="0" lvl="3" indent="-330199" algn="l" rtl="0">
              <a:lnSpc>
                <a:spcPct val="90000"/>
              </a:lnSpc>
              <a:spcBef>
                <a:spcPts val="0"/>
              </a:spcBef>
              <a:spcAft>
                <a:spcPts val="0"/>
              </a:spcAft>
              <a:buClr>
                <a:srgbClr val="A1CC89"/>
              </a:buClr>
              <a:buSzPts val="1600"/>
              <a:buFont typeface="Arial"/>
              <a:buChar char="•"/>
              <a:defRPr sz="1800" b="0" i="0" u="none" strike="noStrike" cap="none">
                <a:solidFill>
                  <a:srgbClr val="666666"/>
                </a:solidFill>
                <a:latin typeface="Calibri"/>
                <a:ea typeface="Calibri"/>
                <a:cs typeface="Calibri"/>
                <a:sym typeface="Calibri"/>
              </a:defRPr>
            </a:lvl4pPr>
            <a:lvl5pPr marL="2286000" marR="0" lvl="4" indent="-330199" algn="l" rtl="0">
              <a:lnSpc>
                <a:spcPct val="90000"/>
              </a:lnSpc>
              <a:spcBef>
                <a:spcPts val="0"/>
              </a:spcBef>
              <a:spcAft>
                <a:spcPts val="0"/>
              </a:spcAft>
              <a:buClr>
                <a:srgbClr val="A1CC89"/>
              </a:buClr>
              <a:buSzPts val="1600"/>
              <a:buFont typeface="Arial"/>
              <a:buChar char="•"/>
              <a:defRPr sz="1800" b="0" i="0" u="none" strike="noStrike" cap="none">
                <a:solidFill>
                  <a:srgbClr val="666666"/>
                </a:solidFill>
                <a:latin typeface="Calibri"/>
                <a:ea typeface="Calibri"/>
                <a:cs typeface="Calibri"/>
                <a:sym typeface="Calibri"/>
              </a:defRPr>
            </a:lvl5pPr>
            <a:lvl6pPr marL="2743200" marR="0" lvl="5" indent="-330199" algn="l" rtl="0">
              <a:lnSpc>
                <a:spcPct val="90000"/>
              </a:lnSpc>
              <a:spcBef>
                <a:spcPts val="0"/>
              </a:spcBef>
              <a:spcAft>
                <a:spcPts val="0"/>
              </a:spcAft>
              <a:buClr>
                <a:srgbClr val="A1CC89"/>
              </a:buClr>
              <a:buSzPts val="1600"/>
              <a:buFont typeface="Arial"/>
              <a:buChar char="•"/>
              <a:defRPr sz="1800" b="0" i="0" u="none" strike="noStrike" cap="none">
                <a:solidFill>
                  <a:srgbClr val="666666"/>
                </a:solidFill>
                <a:latin typeface="Calibri"/>
                <a:ea typeface="Calibri"/>
                <a:cs typeface="Calibri"/>
                <a:sym typeface="Calibri"/>
              </a:defRPr>
            </a:lvl6pPr>
            <a:lvl7pPr marL="3200400" marR="0" lvl="6" indent="-330199" algn="l" rtl="0">
              <a:lnSpc>
                <a:spcPct val="90000"/>
              </a:lnSpc>
              <a:spcBef>
                <a:spcPts val="0"/>
              </a:spcBef>
              <a:spcAft>
                <a:spcPts val="0"/>
              </a:spcAft>
              <a:buClr>
                <a:srgbClr val="A1CC89"/>
              </a:buClr>
              <a:buSzPts val="1600"/>
              <a:buFont typeface="Arial"/>
              <a:buChar char="•"/>
              <a:defRPr sz="1800" b="0" i="0" u="none" strike="noStrike" cap="none">
                <a:solidFill>
                  <a:srgbClr val="666666"/>
                </a:solidFill>
                <a:latin typeface="Calibri"/>
                <a:ea typeface="Calibri"/>
                <a:cs typeface="Calibri"/>
                <a:sym typeface="Calibri"/>
              </a:defRPr>
            </a:lvl7pPr>
            <a:lvl8pPr marL="3657600" marR="0" lvl="7" indent="-330198" algn="l" rtl="0">
              <a:lnSpc>
                <a:spcPct val="90000"/>
              </a:lnSpc>
              <a:spcBef>
                <a:spcPts val="0"/>
              </a:spcBef>
              <a:spcAft>
                <a:spcPts val="0"/>
              </a:spcAft>
              <a:buClr>
                <a:srgbClr val="A1CC89"/>
              </a:buClr>
              <a:buSzPts val="1600"/>
              <a:buFont typeface="Arial"/>
              <a:buChar char="•"/>
              <a:defRPr sz="1800" b="0" i="0" u="none" strike="noStrike" cap="none">
                <a:solidFill>
                  <a:srgbClr val="666666"/>
                </a:solidFill>
                <a:latin typeface="Calibri"/>
                <a:ea typeface="Calibri"/>
                <a:cs typeface="Calibri"/>
                <a:sym typeface="Calibri"/>
              </a:defRPr>
            </a:lvl8pPr>
            <a:lvl9pPr marL="4114800" marR="0" lvl="8" indent="-330198" algn="l" rtl="0">
              <a:lnSpc>
                <a:spcPct val="90000"/>
              </a:lnSpc>
              <a:spcBef>
                <a:spcPts val="0"/>
              </a:spcBef>
              <a:spcAft>
                <a:spcPts val="0"/>
              </a:spcAft>
              <a:buClr>
                <a:srgbClr val="A1CC89"/>
              </a:buClr>
              <a:buSzPts val="1600"/>
              <a:buFont typeface="Arial"/>
              <a:buChar char="•"/>
              <a:defRPr sz="1800" b="0" i="0" u="none" strike="noStrike" cap="none">
                <a:solidFill>
                  <a:srgbClr val="666666"/>
                </a:solidFill>
                <a:latin typeface="Calibri"/>
                <a:ea typeface="Calibri"/>
                <a:cs typeface="Calibri"/>
                <a:sym typeface="Calibri"/>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16"/>
        <p:cNvGrpSpPr/>
        <p:nvPr/>
      </p:nvGrpSpPr>
      <p:grpSpPr>
        <a:xfrm>
          <a:off x="0" y="0"/>
          <a:ext cx="0" cy="0"/>
          <a:chOff x="0" y="0"/>
          <a:chExt cx="0" cy="0"/>
        </a:xfrm>
      </p:grpSpPr>
      <p:pic>
        <p:nvPicPr>
          <p:cNvPr id="17" name="Google Shape;17;p48" descr="GF-blurred-background-blue.png"/>
          <p:cNvPicPr preferRelativeResize="0"/>
          <p:nvPr/>
        </p:nvPicPr>
        <p:blipFill rotWithShape="1">
          <a:blip r:embed="rId2">
            <a:alphaModFix/>
          </a:blip>
          <a:srcRect/>
          <a:stretch/>
        </p:blipFill>
        <p:spPr>
          <a:xfrm>
            <a:off x="0" y="-1"/>
            <a:ext cx="9144000" cy="6858001"/>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1_Title and Content" type="tx">
  <p:cSld name="TITLE_AND_BODY">
    <p:spTree>
      <p:nvGrpSpPr>
        <p:cNvPr id="1" name="Shape 18"/>
        <p:cNvGrpSpPr/>
        <p:nvPr/>
      </p:nvGrpSpPr>
      <p:grpSpPr>
        <a:xfrm>
          <a:off x="0" y="0"/>
          <a:ext cx="0" cy="0"/>
          <a:chOff x="0" y="0"/>
          <a:chExt cx="0" cy="0"/>
        </a:xfrm>
      </p:grpSpPr>
      <p:sp>
        <p:nvSpPr>
          <p:cNvPr id="19" name="Google Shape;19;p49"/>
          <p:cNvSpPr txBox="1">
            <a:spLocks noGrp="1"/>
          </p:cNvSpPr>
          <p:nvPr>
            <p:ph type="body" idx="1"/>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0" name="Google Shape;20;p49"/>
          <p:cNvSpPr txBox="1">
            <a:spLocks noGrp="1"/>
          </p:cNvSpPr>
          <p:nvPr>
            <p:ph type="title"/>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1" name="Google Shape;21;p49"/>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25"/>
        <p:cNvGrpSpPr/>
        <p:nvPr/>
      </p:nvGrpSpPr>
      <p:grpSpPr>
        <a:xfrm>
          <a:off x="0" y="0"/>
          <a:ext cx="0" cy="0"/>
          <a:chOff x="0" y="0"/>
          <a:chExt cx="0" cy="0"/>
        </a:xfrm>
      </p:grpSpPr>
      <p:sp>
        <p:nvSpPr>
          <p:cNvPr id="26" name="Google Shape;26;p43"/>
          <p:cNvSpPr txBox="1">
            <a:spLocks noGrp="1"/>
          </p:cNvSpPr>
          <p:nvPr>
            <p:ph type="title"/>
          </p:nvPr>
        </p:nvSpPr>
        <p:spPr>
          <a:xfrm>
            <a:off x="628650" y="927834"/>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 name="Google Shape;27;p43"/>
          <p:cNvSpPr txBox="1">
            <a:spLocks noGrp="1"/>
          </p:cNvSpPr>
          <p:nvPr>
            <p:ph type="body" idx="1"/>
          </p:nvPr>
        </p:nvSpPr>
        <p:spPr>
          <a:xfrm>
            <a:off x="628650" y="2388334"/>
            <a:ext cx="7886700" cy="373111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lt1"/>
              </a:buClr>
              <a:buSzPts val="1800"/>
              <a:buChar char="•"/>
              <a:defRPr/>
            </a:lvl1pPr>
            <a:lvl2pPr marL="914400" lvl="1" indent="-381000" algn="l">
              <a:lnSpc>
                <a:spcPct val="90000"/>
              </a:lnSpc>
              <a:spcBef>
                <a:spcPts val="500"/>
              </a:spcBef>
              <a:spcAft>
                <a:spcPts val="0"/>
              </a:spcAft>
              <a:buClr>
                <a:schemeClr val="lt1"/>
              </a:buClr>
              <a:buSzPts val="2400"/>
              <a:buFont typeface="Noto Sans Symbols"/>
              <a:buChar char="▪"/>
              <a:defRPr/>
            </a:lvl2pPr>
            <a:lvl3pPr marL="1371600" lvl="2" indent="-355600" algn="l">
              <a:lnSpc>
                <a:spcPct val="90000"/>
              </a:lnSpc>
              <a:spcBef>
                <a:spcPts val="500"/>
              </a:spcBef>
              <a:spcAft>
                <a:spcPts val="0"/>
              </a:spcAft>
              <a:buClr>
                <a:schemeClr val="lt1"/>
              </a:buClr>
              <a:buSzPts val="2000"/>
              <a:buFont typeface="Courier New"/>
              <a:buChar char="o"/>
              <a:defRPr/>
            </a:lvl3pPr>
            <a:lvl4pPr marL="1828800" lvl="3" indent="-342900" algn="l">
              <a:lnSpc>
                <a:spcPct val="90000"/>
              </a:lnSpc>
              <a:spcBef>
                <a:spcPts val="500"/>
              </a:spcBef>
              <a:spcAft>
                <a:spcPts val="0"/>
              </a:spcAft>
              <a:buClr>
                <a:schemeClr val="lt1"/>
              </a:buClr>
              <a:buSzPts val="1800"/>
              <a:buFont typeface="Noto Sans Symbols"/>
              <a:buChar char="⮚"/>
              <a:defRPr/>
            </a:lvl4pPr>
            <a:lvl5pPr marL="2286000" lvl="4" indent="-342900" algn="l">
              <a:lnSpc>
                <a:spcPct val="90000"/>
              </a:lnSpc>
              <a:spcBef>
                <a:spcPts val="500"/>
              </a:spcBef>
              <a:spcAft>
                <a:spcPts val="0"/>
              </a:spcAft>
              <a:buClr>
                <a:schemeClr val="lt1"/>
              </a:buClr>
              <a:buSzPts val="1800"/>
              <a:buFont typeface="Noto Sans Symbols"/>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8"/>
        <p:cNvGrpSpPr/>
        <p:nvPr/>
      </p:nvGrpSpPr>
      <p:grpSpPr>
        <a:xfrm>
          <a:off x="0" y="0"/>
          <a:ext cx="0" cy="0"/>
          <a:chOff x="0" y="0"/>
          <a:chExt cx="0" cy="0"/>
        </a:xfrm>
      </p:grpSpPr>
      <p:sp>
        <p:nvSpPr>
          <p:cNvPr id="29" name="Google Shape;29;p44"/>
          <p:cNvSpPr txBox="1">
            <a:spLocks noGrp="1"/>
          </p:cNvSpPr>
          <p:nvPr>
            <p:ph type="title"/>
          </p:nvPr>
        </p:nvSpPr>
        <p:spPr>
          <a:xfrm>
            <a:off x="623888" y="1709738"/>
            <a:ext cx="78867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6000"/>
              <a:buFont typeface="Arial"/>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0" name="Google Shape;30;p44"/>
          <p:cNvSpPr txBox="1">
            <a:spLocks noGrp="1"/>
          </p:cNvSpPr>
          <p:nvPr>
            <p:ph type="body" idx="1"/>
          </p:nvPr>
        </p:nvSpPr>
        <p:spPr>
          <a:xfrm>
            <a:off x="623888" y="4589463"/>
            <a:ext cx="78867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2400"/>
              <a:buNone/>
              <a:defRPr sz="2400">
                <a:solidFill>
                  <a:schemeClr val="lt1"/>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1"/>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32"/>
        <p:cNvGrpSpPr/>
        <p:nvPr/>
      </p:nvGrpSpPr>
      <p:grpSpPr>
        <a:xfrm>
          <a:off x="0" y="0"/>
          <a:ext cx="0" cy="0"/>
          <a:chOff x="0" y="0"/>
          <a:chExt cx="0" cy="0"/>
        </a:xfrm>
      </p:grpSpPr>
      <p:sp>
        <p:nvSpPr>
          <p:cNvPr id="33" name="Google Shape;33;p46"/>
          <p:cNvSpPr txBox="1">
            <a:spLocks noGrp="1"/>
          </p:cNvSpPr>
          <p:nvPr>
            <p:ph type="ctrTitle"/>
          </p:nvPr>
        </p:nvSpPr>
        <p:spPr>
          <a:xfrm>
            <a:off x="1143000" y="1122363"/>
            <a:ext cx="6858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lt1"/>
              </a:buClr>
              <a:buSzPts val="6000"/>
              <a:buFont typeface="Arial"/>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4" name="Google Shape;34;p46"/>
          <p:cNvSpPr txBox="1">
            <a:spLocks noGrp="1"/>
          </p:cNvSpPr>
          <p:nvPr>
            <p:ph type="subTitle" idx="1"/>
          </p:nvPr>
        </p:nvSpPr>
        <p:spPr>
          <a:xfrm>
            <a:off x="1143000" y="3602038"/>
            <a:ext cx="6858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lt1"/>
              </a:buClr>
              <a:buSzPts val="2400"/>
              <a:buNone/>
              <a:defRPr sz="2400"/>
            </a:lvl1pPr>
            <a:lvl2pPr lvl="1" algn="ctr">
              <a:lnSpc>
                <a:spcPct val="90000"/>
              </a:lnSpc>
              <a:spcBef>
                <a:spcPts val="500"/>
              </a:spcBef>
              <a:spcAft>
                <a:spcPts val="0"/>
              </a:spcAft>
              <a:buClr>
                <a:schemeClr val="lt1"/>
              </a:buClr>
              <a:buSzPts val="2000"/>
              <a:buNone/>
              <a:defRPr sz="2000"/>
            </a:lvl2pPr>
            <a:lvl3pPr lvl="2" algn="ctr">
              <a:lnSpc>
                <a:spcPct val="90000"/>
              </a:lnSpc>
              <a:spcBef>
                <a:spcPts val="500"/>
              </a:spcBef>
              <a:spcAft>
                <a:spcPts val="0"/>
              </a:spcAft>
              <a:buClr>
                <a:schemeClr val="lt1"/>
              </a:buClr>
              <a:buSzPts val="1800"/>
              <a:buNone/>
              <a:defRPr sz="1800"/>
            </a:lvl3pPr>
            <a:lvl4pPr lvl="3" algn="ctr">
              <a:lnSpc>
                <a:spcPct val="90000"/>
              </a:lnSpc>
              <a:spcBef>
                <a:spcPts val="500"/>
              </a:spcBef>
              <a:spcAft>
                <a:spcPts val="0"/>
              </a:spcAft>
              <a:buClr>
                <a:schemeClr val="lt1"/>
              </a:buClr>
              <a:buSzPts val="1600"/>
              <a:buNone/>
              <a:defRPr sz="1600"/>
            </a:lvl4pPr>
            <a:lvl5pPr lvl="4" algn="ctr">
              <a:lnSpc>
                <a:spcPct val="90000"/>
              </a:lnSpc>
              <a:spcBef>
                <a:spcPts val="500"/>
              </a:spcBef>
              <a:spcAft>
                <a:spcPts val="0"/>
              </a:spcAft>
              <a:buClr>
                <a:schemeClr val="lt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5"/>
        <p:cNvGrpSpPr/>
        <p:nvPr/>
      </p:nvGrpSpPr>
      <p:grpSpPr>
        <a:xfrm>
          <a:off x="0" y="0"/>
          <a:ext cx="0" cy="0"/>
          <a:chOff x="0" y="0"/>
          <a:chExt cx="0" cy="0"/>
        </a:xfrm>
      </p:grpSpPr>
      <p:sp>
        <p:nvSpPr>
          <p:cNvPr id="36" name="Google Shape;36;p50"/>
          <p:cNvSpPr txBox="1">
            <a:spLocks noGrp="1"/>
          </p:cNvSpPr>
          <p:nvPr>
            <p:ph type="title"/>
          </p:nvPr>
        </p:nvSpPr>
        <p:spPr>
          <a:xfrm>
            <a:off x="628650" y="927834"/>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7" name="Google Shape;37;p50"/>
          <p:cNvSpPr txBox="1">
            <a:spLocks noGrp="1"/>
          </p:cNvSpPr>
          <p:nvPr>
            <p:ph type="body" idx="1"/>
          </p:nvPr>
        </p:nvSpPr>
        <p:spPr>
          <a:xfrm>
            <a:off x="628650" y="1825625"/>
            <a:ext cx="386715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lt1"/>
              </a:buClr>
              <a:buSzPts val="1800"/>
              <a:buChar char="•"/>
              <a:defRPr/>
            </a:lvl1pPr>
            <a:lvl2pPr marL="914400" lvl="1" indent="-342900" algn="l">
              <a:lnSpc>
                <a:spcPct val="90000"/>
              </a:lnSpc>
              <a:spcBef>
                <a:spcPts val="500"/>
              </a:spcBef>
              <a:spcAft>
                <a:spcPts val="0"/>
              </a:spcAft>
              <a:buClr>
                <a:schemeClr val="lt1"/>
              </a:buClr>
              <a:buSzPts val="1800"/>
              <a:buChar char="•"/>
              <a:defRPr/>
            </a:lvl2pPr>
            <a:lvl3pPr marL="1371600" lvl="2" indent="-342900" algn="l">
              <a:lnSpc>
                <a:spcPct val="90000"/>
              </a:lnSpc>
              <a:spcBef>
                <a:spcPts val="500"/>
              </a:spcBef>
              <a:spcAft>
                <a:spcPts val="0"/>
              </a:spcAft>
              <a:buClr>
                <a:schemeClr val="lt1"/>
              </a:buClr>
              <a:buSzPts val="1800"/>
              <a:buChar char="•"/>
              <a:defRPr/>
            </a:lvl3pPr>
            <a:lvl4pPr marL="1828800" lvl="3" indent="-342900" algn="l">
              <a:lnSpc>
                <a:spcPct val="90000"/>
              </a:lnSpc>
              <a:spcBef>
                <a:spcPts val="500"/>
              </a:spcBef>
              <a:spcAft>
                <a:spcPts val="0"/>
              </a:spcAft>
              <a:buClr>
                <a:schemeClr val="lt1"/>
              </a:buClr>
              <a:buSzPts val="1800"/>
              <a:buChar char="•"/>
              <a:defRPr/>
            </a:lvl4pPr>
            <a:lvl5pPr marL="2286000" lvl="4" indent="-342900" algn="l">
              <a:lnSpc>
                <a:spcPct val="90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8" name="Google Shape;38;p50"/>
          <p:cNvSpPr txBox="1">
            <a:spLocks noGrp="1"/>
          </p:cNvSpPr>
          <p:nvPr>
            <p:ph type="body" idx="2"/>
          </p:nvPr>
        </p:nvSpPr>
        <p:spPr>
          <a:xfrm>
            <a:off x="4648200" y="1825625"/>
            <a:ext cx="386715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lt1"/>
              </a:buClr>
              <a:buSzPts val="1800"/>
              <a:buChar char="•"/>
              <a:defRPr/>
            </a:lvl1pPr>
            <a:lvl2pPr marL="914400" lvl="1" indent="-342900" algn="l">
              <a:lnSpc>
                <a:spcPct val="90000"/>
              </a:lnSpc>
              <a:spcBef>
                <a:spcPts val="500"/>
              </a:spcBef>
              <a:spcAft>
                <a:spcPts val="0"/>
              </a:spcAft>
              <a:buClr>
                <a:schemeClr val="lt1"/>
              </a:buClr>
              <a:buSzPts val="1800"/>
              <a:buChar char="•"/>
              <a:defRPr/>
            </a:lvl2pPr>
            <a:lvl3pPr marL="1371600" lvl="2" indent="-342900" algn="l">
              <a:lnSpc>
                <a:spcPct val="90000"/>
              </a:lnSpc>
              <a:spcBef>
                <a:spcPts val="500"/>
              </a:spcBef>
              <a:spcAft>
                <a:spcPts val="0"/>
              </a:spcAft>
              <a:buClr>
                <a:schemeClr val="lt1"/>
              </a:buClr>
              <a:buSzPts val="1800"/>
              <a:buChar char="•"/>
              <a:defRPr/>
            </a:lvl3pPr>
            <a:lvl4pPr marL="1828800" lvl="3" indent="-342900" algn="l">
              <a:lnSpc>
                <a:spcPct val="90000"/>
              </a:lnSpc>
              <a:spcBef>
                <a:spcPts val="500"/>
              </a:spcBef>
              <a:spcAft>
                <a:spcPts val="0"/>
              </a:spcAft>
              <a:buClr>
                <a:schemeClr val="lt1"/>
              </a:buClr>
              <a:buSzPts val="1800"/>
              <a:buChar char="•"/>
              <a:defRPr/>
            </a:lvl4pPr>
            <a:lvl5pPr marL="2286000" lvl="4" indent="-342900" algn="l">
              <a:lnSpc>
                <a:spcPct val="90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3" Type="http://schemas.openxmlformats.org/officeDocument/2006/relationships/slideLayout" Target="../slideLayouts/slideLayout7.xml"/><Relationship Id="rId7" Type="http://schemas.openxmlformats.org/officeDocument/2006/relationships/slideLayout" Target="../slideLayouts/slideLayout11.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image" Target="../media/image3.png"/><Relationship Id="rId5" Type="http://schemas.openxmlformats.org/officeDocument/2006/relationships/slideLayout" Target="../slideLayouts/slideLayout9.xml"/><Relationship Id="rId10" Type="http://schemas.openxmlformats.org/officeDocument/2006/relationships/theme" Target="../theme/theme2.xml"/><Relationship Id="rId4" Type="http://schemas.openxmlformats.org/officeDocument/2006/relationships/slideLayout" Target="../slideLayouts/slideLayout8.xml"/><Relationship Id="rId9"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2DA2BF"/>
            </a:gs>
            <a:gs pos="35000">
              <a:srgbClr val="177BA9"/>
            </a:gs>
            <a:gs pos="58999">
              <a:srgbClr val="005493">
                <a:alpha val="80000"/>
              </a:srgbClr>
            </a:gs>
            <a:gs pos="100000">
              <a:srgbClr val="00ADB6">
                <a:alpha val="55686"/>
              </a:srgbClr>
            </a:gs>
          </a:gsLst>
          <a:lin ang="5400000" scaled="0"/>
        </a:gradFill>
        <a:effectLst/>
      </p:bgPr>
    </p:bg>
    <p:spTree>
      <p:nvGrpSpPr>
        <p:cNvPr id="1" name="Shape 5"/>
        <p:cNvGrpSpPr/>
        <p:nvPr/>
      </p:nvGrpSpPr>
      <p:grpSpPr>
        <a:xfrm>
          <a:off x="0" y="0"/>
          <a:ext cx="0" cy="0"/>
          <a:chOff x="0" y="0"/>
          <a:chExt cx="0" cy="0"/>
        </a:xfrm>
      </p:grpSpPr>
      <p:grpSp>
        <p:nvGrpSpPr>
          <p:cNvPr id="6" name="Google Shape;6;p40"/>
          <p:cNvGrpSpPr/>
          <p:nvPr/>
        </p:nvGrpSpPr>
        <p:grpSpPr>
          <a:xfrm>
            <a:off x="1286368" y="382641"/>
            <a:ext cx="6571265" cy="6063176"/>
            <a:chOff x="1350495" y="562708"/>
            <a:chExt cx="6136738" cy="5662246"/>
          </a:xfrm>
        </p:grpSpPr>
        <p:sp>
          <p:nvSpPr>
            <p:cNvPr id="7" name="Google Shape;7;p40"/>
            <p:cNvSpPr/>
            <p:nvPr/>
          </p:nvSpPr>
          <p:spPr>
            <a:xfrm>
              <a:off x="1350495" y="562708"/>
              <a:ext cx="6136738" cy="5662246"/>
            </a:xfrm>
            <a:prstGeom prst="rect">
              <a:avLst/>
            </a:prstGeom>
            <a:solidFill>
              <a:srgbClr val="FFFFFF"/>
            </a:solidFill>
            <a:ln w="244475" cap="rnd" cmpd="sng">
              <a:solidFill>
                <a:srgbClr val="2DA2BF"/>
              </a:solidFill>
              <a:prstDash val="solid"/>
              <a:round/>
              <a:headEnd type="none" w="sm" len="sm"/>
              <a:tailEnd type="none" w="sm" len="sm"/>
            </a:ln>
            <a:effectLst>
              <a:outerShdw blurRad="127000" sx="103000" sy="103000" algn="ctr" rotWithShape="0">
                <a:srgbClr val="002060">
                  <a:alpha val="40000"/>
                </a:srgbClr>
              </a:outerShdw>
            </a:effectLst>
          </p:spPr>
          <p:txBody>
            <a:bodyPr spcFirstLastPara="1" wrap="square" lIns="45700" tIns="45700" rIns="45700" bIns="45700" anchor="ctr" anchorCtr="0">
              <a:spAutoFit/>
            </a:bodyPr>
            <a:lstStyle/>
            <a:p>
              <a:pPr marL="0" marR="0" lvl="0" indent="0" algn="l" rtl="0">
                <a:lnSpc>
                  <a:spcPct val="100000"/>
                </a:lnSpc>
                <a:spcBef>
                  <a:spcPts val="0"/>
                </a:spcBef>
                <a:spcAft>
                  <a:spcPts val="0"/>
                </a:spcAft>
                <a:buClr>
                  <a:srgbClr val="000000"/>
                </a:buClr>
                <a:buSzPts val="1800"/>
                <a:buFont typeface="Calibri"/>
                <a:buNone/>
              </a:pPr>
              <a:endParaRPr sz="1800" b="0" i="0" u="none" strike="noStrike" cap="none">
                <a:solidFill>
                  <a:srgbClr val="000000"/>
                </a:solidFill>
                <a:latin typeface="Lucida Sans"/>
                <a:ea typeface="Lucida Sans"/>
                <a:cs typeface="Lucida Sans"/>
                <a:sym typeface="Lucida Sans"/>
              </a:endParaRPr>
            </a:p>
          </p:txBody>
        </p:sp>
        <p:pic>
          <p:nvPicPr>
            <p:cNvPr id="8" name="Google Shape;8;p40"/>
            <p:cNvPicPr preferRelativeResize="0"/>
            <p:nvPr/>
          </p:nvPicPr>
          <p:blipFill rotWithShape="1">
            <a:blip r:embed="rId6">
              <a:alphaModFix/>
            </a:blip>
            <a:srcRect/>
            <a:stretch/>
          </p:blipFill>
          <p:spPr>
            <a:xfrm>
              <a:off x="1866430" y="885103"/>
              <a:ext cx="5104868" cy="5017456"/>
            </a:xfrm>
            <a:prstGeom prst="rect">
              <a:avLst/>
            </a:prstGeom>
            <a:noFill/>
            <a:ln>
              <a:noFill/>
            </a:ln>
          </p:spPr>
        </p:pic>
      </p:gr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a:blip r:embed="rId11">
            <a:alphaModFix/>
          </a:blip>
          <a:stretch>
            <a:fillRect/>
          </a:stretch>
        </a:blipFill>
        <a:effectLst/>
      </p:bgPr>
    </p:bg>
    <p:spTree>
      <p:nvGrpSpPr>
        <p:cNvPr id="1" name="Shape 22"/>
        <p:cNvGrpSpPr/>
        <p:nvPr/>
      </p:nvGrpSpPr>
      <p:grpSpPr>
        <a:xfrm>
          <a:off x="0" y="0"/>
          <a:ext cx="0" cy="0"/>
          <a:chOff x="0" y="0"/>
          <a:chExt cx="0" cy="0"/>
        </a:xfrm>
      </p:grpSpPr>
      <p:sp>
        <p:nvSpPr>
          <p:cNvPr id="23" name="Google Shape;23;p42"/>
          <p:cNvSpPr txBox="1">
            <a:spLocks noGrp="1"/>
          </p:cNvSpPr>
          <p:nvPr>
            <p:ph type="title"/>
          </p:nvPr>
        </p:nvSpPr>
        <p:spPr>
          <a:xfrm>
            <a:off x="628650" y="927834"/>
            <a:ext cx="78867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lt1"/>
              </a:buClr>
              <a:buSzPts val="4400"/>
              <a:buFont typeface="Arial"/>
              <a:buNone/>
              <a:defRPr sz="44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4" name="Google Shape;24;p42"/>
          <p:cNvSpPr txBox="1">
            <a:spLocks noGrp="1"/>
          </p:cNvSpPr>
          <p:nvPr>
            <p:ph type="body" idx="1"/>
          </p:nvPr>
        </p:nvSpPr>
        <p:spPr>
          <a:xfrm>
            <a:off x="628650" y="2388334"/>
            <a:ext cx="7886700" cy="3731112"/>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lt1"/>
              </a:buClr>
              <a:buSzPts val="2800"/>
              <a:buFont typeface="Arial"/>
              <a:buChar char="•"/>
              <a:defRPr sz="2800" b="0" i="0" u="none" strike="noStrike" cap="none">
                <a:solidFill>
                  <a:schemeClr val="lt1"/>
                </a:solidFill>
                <a:latin typeface="Arial"/>
                <a:ea typeface="Arial"/>
                <a:cs typeface="Arial"/>
                <a:sym typeface="Arial"/>
              </a:defRPr>
            </a:lvl1pPr>
            <a:lvl2pPr marL="914400" marR="0" lvl="1" indent="-381000" algn="l" rtl="0">
              <a:lnSpc>
                <a:spcPct val="90000"/>
              </a:lnSpc>
              <a:spcBef>
                <a:spcPts val="50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2pPr>
            <a:lvl3pPr marL="1371600" marR="0" lvl="2" indent="-355600" algn="l" rtl="0">
              <a:lnSpc>
                <a:spcPct val="90000"/>
              </a:lnSpc>
              <a:spcBef>
                <a:spcPts val="500"/>
              </a:spcBef>
              <a:spcAft>
                <a:spcPts val="0"/>
              </a:spcAft>
              <a:buClr>
                <a:schemeClr val="lt1"/>
              </a:buClr>
              <a:buSzPts val="2000"/>
              <a:buFont typeface="Arial"/>
              <a:buChar char="•"/>
              <a:defRPr sz="2000" b="0" i="0" u="none" strike="noStrike" cap="none">
                <a:solidFill>
                  <a:schemeClr val="lt1"/>
                </a:solidFill>
                <a:latin typeface="Arial"/>
                <a:ea typeface="Arial"/>
                <a:cs typeface="Arial"/>
                <a:sym typeface="Arial"/>
              </a:defRPr>
            </a:lvl3pPr>
            <a:lvl4pPr marL="1828800" marR="0" lvl="3"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4pPr>
            <a:lvl5pPr marL="2286000" marR="0" lvl="4"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54" r:id="rId1"/>
    <p:sldLayoutId id="2147483655" r:id="rId2"/>
    <p:sldLayoutId id="2147483656" r:id="rId3"/>
    <p:sldLayoutId id="2147483657" r:id="rId4"/>
    <p:sldLayoutId id="2147483658" r:id="rId5"/>
    <p:sldLayoutId id="2147483659" r:id="rId6"/>
    <p:sldLayoutId id="2147483660" r:id="rId7"/>
    <p:sldLayoutId id="2147483661" r:id="rId8"/>
    <p:sldLayoutId id="2147483662"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41.xml"/><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42.xml"/><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43.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5.xml"/><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6.xml"/><Relationship Id="rId1" Type="http://schemas.openxmlformats.org/officeDocument/2006/relationships/slideLayout" Target="../slideLayouts/slideLayout5.xml"/><Relationship Id="rId5" Type="http://schemas.openxmlformats.org/officeDocument/2006/relationships/image" Target="../media/image22.png"/><Relationship Id="rId4" Type="http://schemas.openxmlformats.org/officeDocument/2006/relationships/image" Target="../media/image21.png"/></Relationships>
</file>

<file path=ppt/slides/_rels/slide47.xml.rels><?xml version="1.0" encoding="UTF-8" standalone="yes"?>
<Relationships xmlns="http://schemas.openxmlformats.org/package/2006/relationships"><Relationship Id="rId3" Type="http://schemas.openxmlformats.org/officeDocument/2006/relationships/hyperlink" Target="mailto:WGCHarfordMembership@gmail.com" TargetMode="External"/><Relationship Id="rId2" Type="http://schemas.openxmlformats.org/officeDocument/2006/relationships/notesSlide" Target="../notesSlides/notesSlide47.xml"/><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0.xml"/><Relationship Id="rId1" Type="http://schemas.openxmlformats.org/officeDocument/2006/relationships/slideLayout" Target="../slideLayouts/slideLayout8.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pic>
        <p:nvPicPr>
          <p:cNvPr id="59" name="Google Shape;59;p1"/>
          <p:cNvPicPr preferRelativeResize="0"/>
          <p:nvPr/>
        </p:nvPicPr>
        <p:blipFill rotWithShape="1">
          <a:blip r:embed="rId3">
            <a:alphaModFix/>
          </a:blip>
          <a:srcRect/>
          <a:stretch/>
        </p:blipFill>
        <p:spPr>
          <a:xfrm>
            <a:off x="-1" y="-56427"/>
            <a:ext cx="9219236" cy="6914427"/>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8"/>
          <p:cNvSpPr txBox="1">
            <a:spLocks noGrp="1"/>
          </p:cNvSpPr>
          <p:nvPr>
            <p:ph type="title"/>
          </p:nvPr>
        </p:nvSpPr>
        <p:spPr>
          <a:xfrm>
            <a:off x="628650" y="927834"/>
            <a:ext cx="78867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4400"/>
              <a:buFont typeface="Arial"/>
              <a:buNone/>
            </a:pPr>
            <a:r>
              <a:rPr lang="en-US"/>
              <a:t>Help Wanted</a:t>
            </a:r>
            <a:endParaRPr/>
          </a:p>
        </p:txBody>
      </p:sp>
      <p:sp>
        <p:nvSpPr>
          <p:cNvPr id="101" name="Google Shape;101;p8"/>
          <p:cNvSpPr txBox="1">
            <a:spLocks noGrp="1"/>
          </p:cNvSpPr>
          <p:nvPr>
            <p:ph type="body" idx="1"/>
          </p:nvPr>
        </p:nvSpPr>
        <p:spPr>
          <a:xfrm>
            <a:off x="628650" y="2388334"/>
            <a:ext cx="7886700" cy="3731112"/>
          </a:xfrm>
          <a:prstGeom prst="rect">
            <a:avLst/>
          </a:prstGeom>
          <a:noFill/>
          <a:ln>
            <a:noFill/>
          </a:ln>
        </p:spPr>
        <p:txBody>
          <a:bodyPr spcFirstLastPara="1" wrap="square" lIns="91425" tIns="45700" rIns="91425" bIns="45700" anchor="t" anchorCtr="0">
            <a:normAutofit/>
          </a:bodyPr>
          <a:lstStyle/>
          <a:p>
            <a:pPr marL="228600" indent="-228600">
              <a:spcBef>
                <a:spcPts val="0"/>
              </a:spcBef>
              <a:buSzPts val="2800"/>
            </a:pPr>
            <a:r>
              <a:rPr lang="en-US" dirty="0"/>
              <a:t>New Executive Board in January 2023</a:t>
            </a:r>
          </a:p>
          <a:p>
            <a:pPr marL="228600" lvl="0" indent="-228600">
              <a:buSzPts val="2800"/>
            </a:pPr>
            <a:r>
              <a:rPr lang="en-US" dirty="0"/>
              <a:t>Committees</a:t>
            </a:r>
          </a:p>
          <a:p>
            <a:pPr marL="685800" lvl="1" indent="-228600"/>
            <a:r>
              <a:rPr lang="en-US" dirty="0"/>
              <a:t>Membership and Outreach</a:t>
            </a:r>
          </a:p>
          <a:p>
            <a:pPr marL="685800" lvl="1" indent="-228600"/>
            <a:r>
              <a:rPr lang="en-US" dirty="0"/>
              <a:t>Grant</a:t>
            </a:r>
          </a:p>
          <a:p>
            <a:pPr marL="228600" lvl="0" indent="-228600" algn="l" rtl="0">
              <a:lnSpc>
                <a:spcPct val="90000"/>
              </a:lnSpc>
              <a:spcAft>
                <a:spcPts val="0"/>
              </a:spcAft>
              <a:buClr>
                <a:schemeClr val="lt1"/>
              </a:buClr>
              <a:buSzPts val="2800"/>
              <a:buChar char="•"/>
            </a:pPr>
            <a:r>
              <a:rPr lang="en-US" dirty="0"/>
              <a:t>Events</a:t>
            </a:r>
          </a:p>
          <a:p>
            <a:pPr marL="228600" lvl="0" indent="-228600" algn="l" rtl="0">
              <a:lnSpc>
                <a:spcPct val="90000"/>
              </a:lnSpc>
              <a:spcAft>
                <a:spcPts val="0"/>
              </a:spcAft>
              <a:buClr>
                <a:schemeClr val="lt1"/>
              </a:buClr>
              <a:buSzPts val="2800"/>
              <a:buChar char="•"/>
            </a:pPr>
            <a:r>
              <a:rPr lang="en-US" dirty="0"/>
              <a:t>Photography / Video</a:t>
            </a:r>
            <a:endParaRPr dirty="0"/>
          </a:p>
          <a:p>
            <a:pPr marL="0" lvl="0" indent="0" algn="l" rtl="0">
              <a:lnSpc>
                <a:spcPct val="90000"/>
              </a:lnSpc>
              <a:spcBef>
                <a:spcPts val="1000"/>
              </a:spcBef>
              <a:spcAft>
                <a:spcPts val="0"/>
              </a:spcAft>
              <a:buClr>
                <a:schemeClr val="lt1"/>
              </a:buClr>
              <a:buSzPts val="2800"/>
              <a:buNone/>
            </a:pPr>
            <a:endParaRPr dirty="0"/>
          </a:p>
          <a:p>
            <a:pPr marL="228600" lvl="0" indent="-50800" algn="l" rtl="0">
              <a:lnSpc>
                <a:spcPct val="90000"/>
              </a:lnSpc>
              <a:spcBef>
                <a:spcPts val="1000"/>
              </a:spcBef>
              <a:spcAft>
                <a:spcPts val="0"/>
              </a:spcAft>
              <a:buClr>
                <a:schemeClr val="lt1"/>
              </a:buClr>
              <a:buSzPts val="2800"/>
              <a:buNone/>
            </a:pPr>
            <a:endParaRPr dirty="0"/>
          </a:p>
          <a:p>
            <a:pPr marL="0" lvl="0" indent="0" algn="l" rtl="0">
              <a:lnSpc>
                <a:spcPct val="90000"/>
              </a:lnSpc>
              <a:spcBef>
                <a:spcPts val="1000"/>
              </a:spcBef>
              <a:spcAft>
                <a:spcPts val="0"/>
              </a:spcAft>
              <a:buClr>
                <a:schemeClr val="lt1"/>
              </a:buClr>
              <a:buSzPts val="2800"/>
              <a:buNone/>
            </a:pPr>
            <a:endParaRPr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9"/>
          <p:cNvSpPr txBox="1">
            <a:spLocks noGrp="1"/>
          </p:cNvSpPr>
          <p:nvPr>
            <p:ph type="title"/>
          </p:nvPr>
        </p:nvSpPr>
        <p:spPr>
          <a:xfrm>
            <a:off x="685799" y="1752600"/>
            <a:ext cx="7876309" cy="964356"/>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chemeClr val="lt1"/>
              </a:buClr>
              <a:buSzPts val="4400"/>
              <a:buFont typeface="Arial"/>
              <a:buNone/>
            </a:pPr>
            <a:r>
              <a:rPr lang="en-US" sz="4400">
                <a:latin typeface="Arial"/>
                <a:ea typeface="Arial"/>
                <a:cs typeface="Arial"/>
                <a:sym typeface="Arial"/>
              </a:rPr>
              <a:t>Circle Update – Grants to Date</a:t>
            </a:r>
            <a:endParaRPr/>
          </a:p>
        </p:txBody>
      </p:sp>
      <p:sp>
        <p:nvSpPr>
          <p:cNvPr id="107" name="Google Shape;107;p9"/>
          <p:cNvSpPr/>
          <p:nvPr/>
        </p:nvSpPr>
        <p:spPr>
          <a:xfrm>
            <a:off x="1679729" y="935943"/>
            <a:ext cx="5784541" cy="816657"/>
          </a:xfrm>
          <a:prstGeom prst="ellipseRibbon2">
            <a:avLst>
              <a:gd name="adj1" fmla="val 25000"/>
              <a:gd name="adj2" fmla="val 50000"/>
              <a:gd name="adj3" fmla="val 12500"/>
            </a:avLst>
          </a:prstGeom>
          <a:solidFill>
            <a:srgbClr val="B3C6E7"/>
          </a:solidFill>
          <a:ln w="54975" cap="flat" cmpd="sng">
            <a:solidFill>
              <a:schemeClr val="accent1"/>
            </a:solidFill>
            <a:prstDash val="solid"/>
            <a:round/>
            <a:headEnd type="none" w="sm" len="sm"/>
            <a:tailEnd type="none" w="sm" len="sm"/>
          </a:ln>
          <a:effectLst>
            <a:outerShdw blurRad="50800" dist="38100" dir="5400000" rotWithShape="0">
              <a:srgbClr val="000000">
                <a:alpha val="34901"/>
              </a:srgbClr>
            </a:outerShdw>
          </a:effectLst>
        </p:spPr>
        <p:txBody>
          <a:bodyPr spcFirstLastPara="1" wrap="square" lIns="45700" tIns="45700" rIns="45700" bIns="45700" anchor="ctr" anchorCtr="0">
            <a:spAutoFit/>
          </a:bodyPr>
          <a:lstStyle/>
          <a:p>
            <a:pPr marL="0" marR="0" lvl="0" indent="0" algn="l" rtl="0">
              <a:lnSpc>
                <a:spcPct val="100000"/>
              </a:lnSpc>
              <a:spcBef>
                <a:spcPts val="0"/>
              </a:spcBef>
              <a:spcAft>
                <a:spcPts val="0"/>
              </a:spcAft>
              <a:buClr>
                <a:srgbClr val="000000"/>
              </a:buClr>
              <a:buSzPts val="1800"/>
              <a:buFont typeface="Calibri"/>
              <a:buNone/>
            </a:pPr>
            <a:endParaRPr sz="1800" b="0" i="0" u="none" strike="noStrike" cap="none">
              <a:solidFill>
                <a:srgbClr val="000000"/>
              </a:solidFill>
              <a:latin typeface="Lucida Sans"/>
              <a:ea typeface="Lucida Sans"/>
              <a:cs typeface="Lucida Sans"/>
              <a:sym typeface="Lucida Sans"/>
            </a:endParaRPr>
          </a:p>
        </p:txBody>
      </p:sp>
      <p:cxnSp>
        <p:nvCxnSpPr>
          <p:cNvPr id="108" name="Google Shape;108;p9"/>
          <p:cNvCxnSpPr/>
          <p:nvPr/>
        </p:nvCxnSpPr>
        <p:spPr>
          <a:xfrm>
            <a:off x="1090874" y="548366"/>
            <a:ext cx="7226424" cy="0"/>
          </a:xfrm>
          <a:prstGeom prst="straightConnector1">
            <a:avLst/>
          </a:prstGeom>
          <a:noFill/>
          <a:ln w="54975" cap="flat" cmpd="sng">
            <a:solidFill>
              <a:schemeClr val="accent1"/>
            </a:solidFill>
            <a:prstDash val="solid"/>
            <a:round/>
            <a:headEnd type="none" w="sm" len="sm"/>
            <a:tailEnd type="none" w="sm" len="sm"/>
          </a:ln>
          <a:effectLst>
            <a:outerShdw blurRad="50800" dist="38100" dir="5400000" rotWithShape="0">
              <a:srgbClr val="000000">
                <a:alpha val="34901"/>
              </a:srgbClr>
            </a:outerShdw>
          </a:effectLst>
        </p:spPr>
      </p:cxnSp>
      <p:pic>
        <p:nvPicPr>
          <p:cNvPr id="109" name="Google Shape;109;p9" descr="Pot of gold"/>
          <p:cNvPicPr preferRelativeResize="0"/>
          <p:nvPr/>
        </p:nvPicPr>
        <p:blipFill rotWithShape="1">
          <a:blip r:embed="rId3">
            <a:alphaModFix/>
          </a:blip>
          <a:srcRect/>
          <a:stretch/>
        </p:blipFill>
        <p:spPr>
          <a:xfrm>
            <a:off x="7270812" y="3061867"/>
            <a:ext cx="1404534" cy="1404534"/>
          </a:xfrm>
          <a:prstGeom prst="rect">
            <a:avLst/>
          </a:prstGeom>
          <a:noFill/>
          <a:ln>
            <a:noFill/>
          </a:ln>
        </p:spPr>
      </p:pic>
      <p:pic>
        <p:nvPicPr>
          <p:cNvPr id="110" name="Google Shape;110;p9" descr="Wreath"/>
          <p:cNvPicPr preferRelativeResize="0"/>
          <p:nvPr/>
        </p:nvPicPr>
        <p:blipFill rotWithShape="1">
          <a:blip r:embed="rId4">
            <a:alphaModFix/>
          </a:blip>
          <a:srcRect/>
          <a:stretch/>
        </p:blipFill>
        <p:spPr>
          <a:xfrm>
            <a:off x="359546" y="2876189"/>
            <a:ext cx="1664564" cy="1664564"/>
          </a:xfrm>
          <a:prstGeom prst="rect">
            <a:avLst/>
          </a:prstGeom>
          <a:noFill/>
          <a:ln>
            <a:noFill/>
          </a:ln>
        </p:spPr>
      </p:pic>
      <p:pic>
        <p:nvPicPr>
          <p:cNvPr id="111" name="Google Shape;111;p9"/>
          <p:cNvPicPr preferRelativeResize="0"/>
          <p:nvPr/>
        </p:nvPicPr>
        <p:blipFill rotWithShape="1">
          <a:blip r:embed="rId5">
            <a:alphaModFix/>
          </a:blip>
          <a:srcRect/>
          <a:stretch/>
        </p:blipFill>
        <p:spPr>
          <a:xfrm>
            <a:off x="958788" y="6292131"/>
            <a:ext cx="7358510" cy="164606"/>
          </a:xfrm>
          <a:prstGeom prst="rect">
            <a:avLst/>
          </a:prstGeom>
          <a:noFill/>
          <a:ln>
            <a:noFill/>
          </a:ln>
        </p:spPr>
      </p:pic>
      <p:sp>
        <p:nvSpPr>
          <p:cNvPr id="112" name="Google Shape;112;p9"/>
          <p:cNvSpPr txBox="1"/>
          <p:nvPr/>
        </p:nvSpPr>
        <p:spPr>
          <a:xfrm>
            <a:off x="958788" y="2903825"/>
            <a:ext cx="7358510" cy="3067484"/>
          </a:xfrm>
          <a:prstGeom prst="rect">
            <a:avLst/>
          </a:prstGeom>
          <a:noFill/>
          <a:ln>
            <a:noFill/>
          </a:ln>
        </p:spPr>
        <p:txBody>
          <a:bodyPr spcFirstLastPara="1" wrap="square" lIns="91425" tIns="45700" rIns="91425" bIns="45700" anchor="t" anchorCtr="0">
            <a:noAutofit/>
          </a:bodyPr>
          <a:lstStyle/>
          <a:p>
            <a:pPr marL="0" marR="0" lvl="8" indent="0" algn="ctr" rtl="0">
              <a:lnSpc>
                <a:spcPct val="100000"/>
              </a:lnSpc>
              <a:spcBef>
                <a:spcPts val="0"/>
              </a:spcBef>
              <a:spcAft>
                <a:spcPts val="0"/>
              </a:spcAft>
              <a:buClr>
                <a:schemeClr val="lt1"/>
              </a:buClr>
              <a:buSzPts val="3200"/>
              <a:buFont typeface="Arial"/>
              <a:buNone/>
            </a:pPr>
            <a:r>
              <a:rPr lang="en-US" sz="3200" b="0" i="0" u="none" strike="noStrike" cap="none" dirty="0">
                <a:solidFill>
                  <a:schemeClr val="lt1"/>
                </a:solidFill>
                <a:latin typeface="Arial"/>
                <a:ea typeface="Arial"/>
                <a:cs typeface="Arial"/>
                <a:sym typeface="Arial"/>
              </a:rPr>
              <a:t>11 Years</a:t>
            </a:r>
            <a:endParaRPr dirty="0"/>
          </a:p>
          <a:p>
            <a:pPr marL="0" marR="0" lvl="8" indent="0" algn="ctr" rtl="0">
              <a:lnSpc>
                <a:spcPct val="100000"/>
              </a:lnSpc>
              <a:spcBef>
                <a:spcPts val="600"/>
              </a:spcBef>
              <a:spcAft>
                <a:spcPts val="0"/>
              </a:spcAft>
              <a:buClr>
                <a:schemeClr val="lt1"/>
              </a:buClr>
              <a:buSzPts val="3200"/>
              <a:buFont typeface="Arial"/>
              <a:buNone/>
            </a:pPr>
            <a:r>
              <a:rPr lang="en-US" sz="3200" b="0" i="0" u="none" strike="noStrike" cap="none" dirty="0">
                <a:solidFill>
                  <a:schemeClr val="lt1"/>
                </a:solidFill>
                <a:latin typeface="Arial"/>
                <a:ea typeface="Arial"/>
                <a:cs typeface="Arial"/>
                <a:sym typeface="Arial"/>
              </a:rPr>
              <a:t>$450,222.36</a:t>
            </a:r>
            <a:endParaRPr dirty="0"/>
          </a:p>
          <a:p>
            <a:pPr marL="0" marR="0" lvl="8" indent="0" algn="ctr" rtl="0">
              <a:lnSpc>
                <a:spcPct val="100000"/>
              </a:lnSpc>
              <a:spcBef>
                <a:spcPts val="600"/>
              </a:spcBef>
              <a:spcAft>
                <a:spcPts val="0"/>
              </a:spcAft>
              <a:buClr>
                <a:schemeClr val="lt1"/>
              </a:buClr>
              <a:buSzPts val="3200"/>
              <a:buFont typeface="Arial"/>
              <a:buNone/>
            </a:pPr>
            <a:r>
              <a:rPr lang="en-US" sz="3200" b="0" i="0" u="none" strike="noStrike" cap="none" dirty="0">
                <a:solidFill>
                  <a:schemeClr val="lt1"/>
                </a:solidFill>
                <a:latin typeface="Arial"/>
                <a:ea typeface="Arial"/>
                <a:cs typeface="Arial"/>
                <a:sym typeface="Arial"/>
              </a:rPr>
              <a:t>134 Grants</a:t>
            </a:r>
            <a:endParaRPr dirty="0"/>
          </a:p>
          <a:p>
            <a:pPr marL="0" marR="0" lvl="8" indent="0" algn="ctr" rtl="0">
              <a:lnSpc>
                <a:spcPct val="100000"/>
              </a:lnSpc>
              <a:spcBef>
                <a:spcPts val="600"/>
              </a:spcBef>
              <a:spcAft>
                <a:spcPts val="0"/>
              </a:spcAft>
              <a:buClr>
                <a:srgbClr val="000000"/>
              </a:buClr>
              <a:buSzPts val="2000"/>
              <a:buFont typeface="Calibri"/>
              <a:buNone/>
            </a:pPr>
            <a:endParaRPr sz="2000" b="0" i="0" u="none" strike="noStrike" cap="none" dirty="0">
              <a:solidFill>
                <a:schemeClr val="lt1"/>
              </a:solidFill>
              <a:latin typeface="Arial"/>
              <a:ea typeface="Arial"/>
              <a:cs typeface="Arial"/>
              <a:sym typeface="Arial"/>
            </a:endParaRPr>
          </a:p>
          <a:p>
            <a:pPr marL="0" marR="0" lvl="8" indent="0" algn="ctr" rtl="0">
              <a:lnSpc>
                <a:spcPct val="100000"/>
              </a:lnSpc>
              <a:spcBef>
                <a:spcPts val="600"/>
              </a:spcBef>
              <a:spcAft>
                <a:spcPts val="0"/>
              </a:spcAft>
              <a:buClr>
                <a:schemeClr val="lt1"/>
              </a:buClr>
              <a:buSzPts val="3200"/>
              <a:buFont typeface="Arial"/>
              <a:buNone/>
            </a:pPr>
            <a:r>
              <a:rPr lang="en-US" sz="3200" b="0" i="0" u="none" strike="noStrike" cap="none" dirty="0">
                <a:solidFill>
                  <a:schemeClr val="lt1"/>
                </a:solidFill>
                <a:latin typeface="Arial"/>
                <a:ea typeface="Arial"/>
                <a:cs typeface="Arial"/>
                <a:sym typeface="Arial"/>
              </a:rPr>
              <a:t>56 Nonprofits serving women, families, and children in Harford County</a:t>
            </a:r>
            <a:endParaRPr dirty="0"/>
          </a:p>
          <a:p>
            <a:pPr marL="0" marR="0" lvl="8" indent="0" algn="ctr" rtl="0">
              <a:lnSpc>
                <a:spcPct val="100000"/>
              </a:lnSpc>
              <a:spcBef>
                <a:spcPts val="600"/>
              </a:spcBef>
              <a:spcAft>
                <a:spcPts val="0"/>
              </a:spcAft>
              <a:buClr>
                <a:srgbClr val="000000"/>
              </a:buClr>
              <a:buSzPts val="3200"/>
              <a:buFont typeface="Calibri"/>
              <a:buNone/>
            </a:pPr>
            <a:endParaRPr sz="3200" b="0" i="0" u="none" strike="noStrike" cap="none" dirty="0">
              <a:solidFill>
                <a:schemeClr val="lt1"/>
              </a:solidFill>
              <a:latin typeface="Arial"/>
              <a:ea typeface="Arial"/>
              <a:cs typeface="Arial"/>
              <a:sym typeface="Arial"/>
            </a:endParaRPr>
          </a:p>
          <a:p>
            <a:pPr marL="0" marR="0" lvl="8" indent="0" algn="ctr" rtl="0">
              <a:lnSpc>
                <a:spcPct val="100000"/>
              </a:lnSpc>
              <a:spcBef>
                <a:spcPts val="600"/>
              </a:spcBef>
              <a:spcAft>
                <a:spcPts val="0"/>
              </a:spcAft>
              <a:buClr>
                <a:srgbClr val="000000"/>
              </a:buClr>
              <a:buSzPts val="3200"/>
              <a:buFont typeface="Calibri"/>
              <a:buNone/>
            </a:pPr>
            <a:endParaRPr sz="3200" b="0" i="0" u="none" strike="noStrike" cap="none" dirty="0">
              <a:solidFill>
                <a:schemeClr val="lt1"/>
              </a:solidFill>
              <a:latin typeface="Arial"/>
              <a:ea typeface="Arial"/>
              <a:cs typeface="Arial"/>
              <a:sym typeface="Arial"/>
            </a:endParaRPr>
          </a:p>
          <a:p>
            <a:pPr marL="0" marR="0" lvl="8" indent="0" algn="ctr" rtl="0">
              <a:lnSpc>
                <a:spcPct val="100000"/>
              </a:lnSpc>
              <a:spcBef>
                <a:spcPts val="600"/>
              </a:spcBef>
              <a:spcAft>
                <a:spcPts val="0"/>
              </a:spcAft>
              <a:buClr>
                <a:srgbClr val="000000"/>
              </a:buClr>
              <a:buSzPts val="3200"/>
              <a:buFont typeface="Calibri"/>
              <a:buNone/>
            </a:pPr>
            <a:endParaRPr sz="3200" b="0" i="0" u="none" strike="noStrike" cap="none" dirty="0">
              <a:solidFill>
                <a:schemeClr val="lt1"/>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10"/>
          <p:cNvSpPr txBox="1">
            <a:spLocks noGrp="1"/>
          </p:cNvSpPr>
          <p:nvPr>
            <p:ph type="title"/>
          </p:nvPr>
        </p:nvSpPr>
        <p:spPr>
          <a:xfrm>
            <a:off x="623888" y="1709739"/>
            <a:ext cx="7886700" cy="1719262"/>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lt1"/>
              </a:buClr>
              <a:buSzPts val="6000"/>
              <a:buFont typeface="Arial"/>
              <a:buNone/>
            </a:pPr>
            <a:r>
              <a:rPr lang="en-US" dirty="0"/>
              <a:t>Finance Report</a:t>
            </a:r>
            <a:endParaRPr dirty="0"/>
          </a:p>
        </p:txBody>
      </p:sp>
      <p:sp>
        <p:nvSpPr>
          <p:cNvPr id="118" name="Google Shape;118;p10"/>
          <p:cNvSpPr txBox="1">
            <a:spLocks noGrp="1"/>
          </p:cNvSpPr>
          <p:nvPr>
            <p:ph type="body" idx="1"/>
          </p:nvPr>
        </p:nvSpPr>
        <p:spPr>
          <a:xfrm>
            <a:off x="623888" y="4589463"/>
            <a:ext cx="7886700" cy="1500187"/>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rgbClr val="66FF33"/>
              </a:buClr>
              <a:buSzPts val="3200"/>
              <a:buNone/>
            </a:pPr>
            <a:r>
              <a:rPr lang="en-US" sz="3200">
                <a:solidFill>
                  <a:srgbClr val="66FF33"/>
                </a:solidFill>
              </a:rPr>
              <a:t>Monica Worrell</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3888" y="724487"/>
            <a:ext cx="7886700" cy="1270635"/>
          </a:xfrm>
        </p:spPr>
        <p:txBody>
          <a:bodyPr anchor="ctr">
            <a:noAutofit/>
          </a:bodyPr>
          <a:lstStyle/>
          <a:p>
            <a:pPr algn="ctr"/>
            <a:r>
              <a:rPr lang="en-US" sz="4400" dirty="0">
                <a:effectLst/>
                <a:latin typeface="Arial" panose="020B0604020202020204" pitchFamily="34" charset="0"/>
                <a:cs typeface="Arial" panose="020B0604020202020204" pitchFamily="34" charset="0"/>
              </a:rPr>
              <a:t>Fund Balances</a:t>
            </a:r>
          </a:p>
        </p:txBody>
      </p:sp>
      <p:pic>
        <p:nvPicPr>
          <p:cNvPr id="5" name="Picture 4">
            <a:extLst>
              <a:ext uri="{FF2B5EF4-FFF2-40B4-BE49-F238E27FC236}">
                <a16:creationId xmlns:a16="http://schemas.microsoft.com/office/drawing/2014/main" id="{C6709ACC-CAAF-44FA-BD4E-7D6AB6FBAE26}"/>
              </a:ext>
            </a:extLst>
          </p:cNvPr>
          <p:cNvPicPr>
            <a:picLocks noChangeAspect="1"/>
          </p:cNvPicPr>
          <p:nvPr/>
        </p:nvPicPr>
        <p:blipFill>
          <a:blip r:embed="rId3">
            <a:alphaModFix amt="64000"/>
            <a:extLst>
              <a:ext uri="{28A0092B-C50C-407E-A947-70E740481C1C}">
                <a14:useLocalDpi xmlns:a14="http://schemas.microsoft.com/office/drawing/2010/main" val="0"/>
              </a:ext>
            </a:extLst>
          </a:blip>
          <a:stretch>
            <a:fillRect/>
          </a:stretch>
        </p:blipFill>
        <p:spPr>
          <a:xfrm>
            <a:off x="-474404" y="5812437"/>
            <a:ext cx="9867724" cy="1552575"/>
          </a:xfrm>
          <a:prstGeom prst="rect">
            <a:avLst/>
          </a:prstGeom>
        </p:spPr>
      </p:pic>
      <p:sp>
        <p:nvSpPr>
          <p:cNvPr id="8" name="TextBox 7">
            <a:extLst>
              <a:ext uri="{FF2B5EF4-FFF2-40B4-BE49-F238E27FC236}">
                <a16:creationId xmlns:a16="http://schemas.microsoft.com/office/drawing/2014/main" id="{602A4268-13FC-1945-BD4C-753BB606465C}"/>
              </a:ext>
            </a:extLst>
          </p:cNvPr>
          <p:cNvSpPr txBox="1"/>
          <p:nvPr/>
        </p:nvSpPr>
        <p:spPr>
          <a:xfrm>
            <a:off x="232323" y="2089046"/>
            <a:ext cx="8881533" cy="3924151"/>
          </a:xfrm>
          <a:prstGeom prst="rect">
            <a:avLst/>
          </a:prstGeom>
          <a:noFill/>
        </p:spPr>
        <p:txBody>
          <a:bodyPr wrap="square" rtlCol="0">
            <a:spAutoFit/>
          </a:bodyPr>
          <a:lstStyle/>
          <a:p>
            <a:pPr lvl="8" indent="800100">
              <a:spcAft>
                <a:spcPts val="600"/>
              </a:spcAft>
              <a:buClr>
                <a:srgbClr val="0070C0"/>
              </a:buClr>
            </a:pPr>
            <a:r>
              <a:rPr lang="en-US" sz="2800" dirty="0">
                <a:solidFill>
                  <a:schemeClr val="bg1"/>
                </a:solidFill>
                <a:latin typeface="Arial" panose="020B0604020202020204" pitchFamily="34" charset="0"/>
                <a:cs typeface="Arial" panose="020B0604020202020204" pitchFamily="34" charset="0"/>
              </a:rPr>
              <a:t>$159,517.18 Endowed Fund (</a:t>
            </a:r>
            <a:r>
              <a:rPr lang="en-US" sz="2000" dirty="0">
                <a:solidFill>
                  <a:schemeClr val="bg1"/>
                </a:solidFill>
                <a:latin typeface="Arial" panose="020B0604020202020204" pitchFamily="34" charset="0"/>
                <a:cs typeface="Arial" panose="020B0604020202020204" pitchFamily="34" charset="0"/>
              </a:rPr>
              <a:t>as of 02/2022</a:t>
            </a:r>
            <a:r>
              <a:rPr lang="en-US" sz="2800" dirty="0">
                <a:solidFill>
                  <a:schemeClr val="bg1"/>
                </a:solidFill>
                <a:latin typeface="Arial" panose="020B0604020202020204" pitchFamily="34" charset="0"/>
                <a:cs typeface="Arial" panose="020B0604020202020204" pitchFamily="34" charset="0"/>
              </a:rPr>
              <a:t>)</a:t>
            </a:r>
          </a:p>
          <a:p>
            <a:pPr marL="1485900" lvl="8" indent="-400050">
              <a:spcAft>
                <a:spcPts val="600"/>
              </a:spcAft>
              <a:buClr>
                <a:schemeClr val="bg1"/>
              </a:buClr>
              <a:buFont typeface="Arial" panose="020B0604020202020204" pitchFamily="34" charset="0"/>
              <a:buChar char="•"/>
            </a:pPr>
            <a:r>
              <a:rPr lang="en-US" sz="2000" dirty="0">
                <a:solidFill>
                  <a:schemeClr val="bg1"/>
                </a:solidFill>
                <a:latin typeface="Arial" panose="020B0604020202020204" pitchFamily="34" charset="0"/>
                <a:cs typeface="Arial" panose="020B0604020202020204" pitchFamily="34" charset="0"/>
              </a:rPr>
              <a:t>$5,517.28 for 3</a:t>
            </a:r>
            <a:r>
              <a:rPr lang="en-US" sz="2000" baseline="30000" dirty="0">
                <a:solidFill>
                  <a:schemeClr val="bg1"/>
                </a:solidFill>
                <a:latin typeface="Arial" panose="020B0604020202020204" pitchFamily="34" charset="0"/>
                <a:cs typeface="Arial" panose="020B0604020202020204" pitchFamily="34" charset="0"/>
              </a:rPr>
              <a:t>rd</a:t>
            </a:r>
            <a:r>
              <a:rPr lang="en-US" sz="2000" dirty="0">
                <a:solidFill>
                  <a:schemeClr val="bg1"/>
                </a:solidFill>
                <a:latin typeface="Arial" panose="020B0604020202020204" pitchFamily="34" charset="0"/>
                <a:cs typeface="Arial" panose="020B0604020202020204" pitchFamily="34" charset="0"/>
              </a:rPr>
              <a:t> Members’ Choice Award</a:t>
            </a:r>
            <a:endParaRPr lang="en-US" sz="2800" dirty="0">
              <a:solidFill>
                <a:schemeClr val="bg1"/>
              </a:solidFill>
              <a:latin typeface="Arial" panose="020B0604020202020204" pitchFamily="34" charset="0"/>
              <a:cs typeface="Arial" panose="020B0604020202020204" pitchFamily="34" charset="0"/>
            </a:endParaRPr>
          </a:p>
          <a:p>
            <a:pPr lvl="8" indent="800100">
              <a:spcAft>
                <a:spcPts val="600"/>
              </a:spcAft>
              <a:buClr>
                <a:srgbClr val="66FF33"/>
              </a:buClr>
            </a:pPr>
            <a:r>
              <a:rPr lang="en-US" sz="2800" dirty="0">
                <a:solidFill>
                  <a:schemeClr val="bg1"/>
                </a:solidFill>
                <a:latin typeface="Arial" panose="020B0604020202020204" pitchFamily="34" charset="0"/>
                <a:cs typeface="Arial" panose="020B0604020202020204" pitchFamily="34" charset="0"/>
              </a:rPr>
              <a:t>$54,460.50 Grant Fund for 2022 (</a:t>
            </a:r>
            <a:r>
              <a:rPr lang="en-US" sz="2000" dirty="0">
                <a:solidFill>
                  <a:schemeClr val="bg1"/>
                </a:solidFill>
                <a:latin typeface="Arial" panose="020B0604020202020204" pitchFamily="34" charset="0"/>
                <a:cs typeface="Arial" panose="020B0604020202020204" pitchFamily="34" charset="0"/>
              </a:rPr>
              <a:t>official balance</a:t>
            </a:r>
            <a:r>
              <a:rPr lang="en-US" sz="2800" dirty="0">
                <a:solidFill>
                  <a:schemeClr val="bg1"/>
                </a:solidFill>
                <a:latin typeface="Arial" panose="020B0604020202020204" pitchFamily="34" charset="0"/>
                <a:cs typeface="Arial" panose="020B0604020202020204" pitchFamily="34" charset="0"/>
              </a:rPr>
              <a:t>)</a:t>
            </a:r>
          </a:p>
          <a:p>
            <a:pPr lvl="8" indent="800100">
              <a:spcAft>
                <a:spcPts val="600"/>
              </a:spcAft>
              <a:buClr>
                <a:srgbClr val="0070C0"/>
              </a:buClr>
            </a:pPr>
            <a:r>
              <a:rPr lang="en-US" sz="2800" dirty="0">
                <a:solidFill>
                  <a:schemeClr val="bg1"/>
                </a:solidFill>
                <a:latin typeface="Arial" panose="020B0604020202020204" pitchFamily="34" charset="0"/>
                <a:cs typeface="Arial" panose="020B0604020202020204" pitchFamily="34" charset="0"/>
              </a:rPr>
              <a:t>$7,571.96 Grant Fund for 2023 (</a:t>
            </a:r>
            <a:r>
              <a:rPr lang="en-US" sz="2000" dirty="0">
                <a:solidFill>
                  <a:schemeClr val="bg1"/>
                </a:solidFill>
                <a:latin typeface="Arial" panose="020B0604020202020204" pitchFamily="34" charset="0"/>
                <a:cs typeface="Arial" panose="020B0604020202020204" pitchFamily="34" charset="0"/>
              </a:rPr>
              <a:t>as of 5/2/2022</a:t>
            </a:r>
            <a:r>
              <a:rPr lang="en-US" sz="2800" dirty="0">
                <a:solidFill>
                  <a:schemeClr val="bg1"/>
                </a:solidFill>
                <a:latin typeface="Arial" panose="020B0604020202020204" pitchFamily="34" charset="0"/>
                <a:cs typeface="Arial" panose="020B0604020202020204" pitchFamily="34" charset="0"/>
              </a:rPr>
              <a:t>)*</a:t>
            </a:r>
          </a:p>
          <a:p>
            <a:pPr lvl="8" indent="800100">
              <a:spcAft>
                <a:spcPts val="600"/>
              </a:spcAft>
              <a:buClr>
                <a:srgbClr val="0070C0"/>
              </a:buClr>
            </a:pPr>
            <a:r>
              <a:rPr lang="en-US" sz="2800" dirty="0">
                <a:solidFill>
                  <a:schemeClr val="bg1"/>
                </a:solidFill>
                <a:latin typeface="Arial" panose="020B0604020202020204" pitchFamily="34" charset="0"/>
                <a:cs typeface="Arial" panose="020B0604020202020204" pitchFamily="34" charset="0"/>
              </a:rPr>
              <a:t>$3,030.45 Administrative Fund (</a:t>
            </a:r>
            <a:r>
              <a:rPr lang="en-US" sz="2000" dirty="0">
                <a:solidFill>
                  <a:schemeClr val="bg1"/>
                </a:solidFill>
                <a:latin typeface="Arial" panose="020B0604020202020204" pitchFamily="34" charset="0"/>
                <a:cs typeface="Arial" panose="020B0604020202020204" pitchFamily="34" charset="0"/>
              </a:rPr>
              <a:t>as of 5/3/2022</a:t>
            </a:r>
            <a:r>
              <a:rPr lang="en-US" sz="2800" dirty="0">
                <a:solidFill>
                  <a:schemeClr val="bg1"/>
                </a:solidFill>
                <a:latin typeface="Arial" panose="020B0604020202020204" pitchFamily="34" charset="0"/>
                <a:cs typeface="Arial" panose="020B0604020202020204" pitchFamily="34" charset="0"/>
              </a:rPr>
              <a:t>)*</a:t>
            </a:r>
          </a:p>
          <a:p>
            <a:endParaRPr lang="en-US" sz="1400" dirty="0">
              <a:solidFill>
                <a:schemeClr val="bg1"/>
              </a:solidFill>
            </a:endParaRPr>
          </a:p>
          <a:p>
            <a:endParaRPr lang="en-US" dirty="0">
              <a:solidFill>
                <a:schemeClr val="bg1"/>
              </a:solidFill>
            </a:endParaRPr>
          </a:p>
          <a:p>
            <a:endParaRPr lang="en-US" sz="1400" dirty="0">
              <a:solidFill>
                <a:schemeClr val="bg1"/>
              </a:solidFill>
            </a:endParaRPr>
          </a:p>
          <a:p>
            <a:endParaRPr lang="en-US" sz="1400" dirty="0">
              <a:solidFill>
                <a:schemeClr val="bg1"/>
              </a:solidFill>
            </a:endParaRPr>
          </a:p>
          <a:p>
            <a:r>
              <a:rPr lang="en-US" sz="1400" dirty="0">
                <a:solidFill>
                  <a:schemeClr val="bg1"/>
                </a:solidFill>
              </a:rPr>
              <a:t>* Unofficial balance</a:t>
            </a:r>
            <a:r>
              <a:rPr lang="en-US" dirty="0">
                <a:solidFill>
                  <a:schemeClr val="bg1"/>
                </a:solidFill>
              </a:rPr>
              <a:t>, subject to reconciliation </a:t>
            </a:r>
          </a:p>
          <a:p>
            <a:endParaRPr lang="en-US" sz="1400" dirty="0">
              <a:solidFill>
                <a:schemeClr val="bg1"/>
              </a:solidFill>
            </a:endParaRPr>
          </a:p>
        </p:txBody>
      </p:sp>
    </p:spTree>
    <p:extLst>
      <p:ext uri="{BB962C8B-B14F-4D97-AF65-F5344CB8AC3E}">
        <p14:creationId xmlns:p14="http://schemas.microsoft.com/office/powerpoint/2010/main" val="36188542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28649" y="430123"/>
            <a:ext cx="7886700" cy="3576433"/>
          </a:xfrm>
        </p:spPr>
        <p:txBody>
          <a:bodyPr>
            <a:normAutofit/>
          </a:bodyPr>
          <a:lstStyle/>
          <a:p>
            <a:pPr marR="0" lvl="0" algn="ctr" defTabSz="914400" rtl="0" eaLnBrk="1" fontAlgn="auto" latinLnBrk="0" hangingPunct="1">
              <a:lnSpc>
                <a:spcPct val="90000"/>
              </a:lnSpc>
              <a:spcBef>
                <a:spcPts val="1000"/>
              </a:spcBef>
              <a:spcAft>
                <a:spcPts val="0"/>
              </a:spcAft>
              <a:buClrTx/>
              <a:buSzTx/>
              <a:tabLst/>
              <a:defRPr/>
            </a:pPr>
            <a:r>
              <a:rPr lang="en-US" dirty="0"/>
              <a:t>BONUS GIVING $$$$$$$</a:t>
            </a:r>
            <a:br>
              <a:rPr lang="en-US" dirty="0"/>
            </a:br>
            <a:r>
              <a:rPr lang="en-US" sz="3600" dirty="0"/>
              <a:t>2021/2022 Sponsorships and Donations</a:t>
            </a:r>
            <a:br>
              <a:rPr lang="en-US" sz="3600" dirty="0"/>
            </a:br>
            <a:br>
              <a:rPr lang="en-US" sz="3600" dirty="0"/>
            </a:br>
            <a:br>
              <a:rPr lang="en-US" sz="3600" dirty="0"/>
            </a:br>
            <a:endParaRPr lang="en-US" dirty="0"/>
          </a:p>
        </p:txBody>
      </p:sp>
      <p:pic>
        <p:nvPicPr>
          <p:cNvPr id="8" name="Picture 7" descr="Large and small hands holding red heart">
            <a:extLst>
              <a:ext uri="{FF2B5EF4-FFF2-40B4-BE49-F238E27FC236}">
                <a16:creationId xmlns:a16="http://schemas.microsoft.com/office/drawing/2014/main" id="{41915A27-44F6-4DBA-8680-86CF20E80EE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5927" y="2523281"/>
            <a:ext cx="8172143" cy="3524704"/>
          </a:xfrm>
          <a:prstGeom prst="rect">
            <a:avLst/>
          </a:prstGeom>
        </p:spPr>
      </p:pic>
      <p:sp>
        <p:nvSpPr>
          <p:cNvPr id="9" name="TextBox 8">
            <a:extLst>
              <a:ext uri="{FF2B5EF4-FFF2-40B4-BE49-F238E27FC236}">
                <a16:creationId xmlns:a16="http://schemas.microsoft.com/office/drawing/2014/main" id="{4B566E94-3A26-495B-9705-47E5335C6BB2}"/>
              </a:ext>
            </a:extLst>
          </p:cNvPr>
          <p:cNvSpPr txBox="1"/>
          <p:nvPr/>
        </p:nvSpPr>
        <p:spPr>
          <a:xfrm>
            <a:off x="3437707" y="3429000"/>
            <a:ext cx="5077642" cy="2246769"/>
          </a:xfrm>
          <a:prstGeom prst="rect">
            <a:avLst/>
          </a:prstGeom>
          <a:noFill/>
        </p:spPr>
        <p:txBody>
          <a:bodyPr wrap="square" rtlCol="0">
            <a:spAutoFit/>
          </a:bodyPr>
          <a:lstStyle/>
          <a:p>
            <a:pPr algn="r"/>
            <a:r>
              <a:rPr kumimoji="0" lang="en-US" sz="2800" b="1"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Increases Grant Pool &amp; Reduces Expenses</a:t>
            </a:r>
          </a:p>
          <a:p>
            <a:r>
              <a:rPr kumimoji="0" lang="en-US" b="1"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	Received to date: </a:t>
            </a:r>
          </a:p>
          <a:p>
            <a:pPr marL="285750" indent="-285750" algn="r">
              <a:buFont typeface="Arial" panose="020B0604020202020204" pitchFamily="34" charset="0"/>
              <a:buChar char="•"/>
            </a:pPr>
            <a:r>
              <a:rPr kumimoji="0" lang="en-US" sz="1800" b="1"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$2,240 </a:t>
            </a:r>
            <a:r>
              <a:rPr kumimoji="0" lang="en-US" sz="1600" b="1"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Gifts to Administrative Fund</a:t>
            </a:r>
          </a:p>
          <a:p>
            <a:pPr marL="285750" indent="-285750" algn="r">
              <a:buFont typeface="Arial" panose="020B0604020202020204" pitchFamily="34" charset="0"/>
              <a:buChar char="•"/>
            </a:pPr>
            <a:r>
              <a:rPr kumimoji="0" lang="en-US" sz="1800" b="1"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a:t>
            </a:r>
            <a:r>
              <a:rPr lang="en-US" sz="1800" b="1" kern="1200" dirty="0">
                <a:solidFill>
                  <a:schemeClr val="tx1"/>
                </a:solidFill>
                <a:latin typeface="Arial" panose="020B0604020202020204" pitchFamily="34" charset="0"/>
                <a:ea typeface="+mn-ea"/>
                <a:cs typeface="Arial" panose="020B0604020202020204" pitchFamily="34" charset="0"/>
              </a:rPr>
              <a:t>2,136</a:t>
            </a:r>
            <a:r>
              <a:rPr kumimoji="0" lang="en-US" sz="1800" b="1"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 </a:t>
            </a:r>
            <a:r>
              <a:rPr kumimoji="0" lang="en-US" sz="1600" b="1"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Gifts to Grant Fund</a:t>
            </a:r>
          </a:p>
          <a:p>
            <a:pPr marL="285750" indent="-285750" algn="r">
              <a:buFont typeface="Arial" panose="020B0604020202020204" pitchFamily="34" charset="0"/>
              <a:buChar char="•"/>
            </a:pPr>
            <a:r>
              <a:rPr lang="en-US" sz="1800" b="1" kern="1200" dirty="0">
                <a:solidFill>
                  <a:schemeClr val="tx1"/>
                </a:solidFill>
                <a:latin typeface="Arial" panose="020B0604020202020204" pitchFamily="34" charset="0"/>
                <a:ea typeface="+mn-ea"/>
                <a:cs typeface="Arial" panose="020B0604020202020204" pitchFamily="34" charset="0"/>
              </a:rPr>
              <a:t>$150 </a:t>
            </a:r>
            <a:r>
              <a:rPr lang="en-US" sz="1600" b="1" kern="1200" dirty="0">
                <a:solidFill>
                  <a:schemeClr val="tx1"/>
                </a:solidFill>
                <a:latin typeface="Arial" panose="020B0604020202020204" pitchFamily="34" charset="0"/>
                <a:ea typeface="+mn-ea"/>
                <a:cs typeface="Arial" panose="020B0604020202020204" pitchFamily="34" charset="0"/>
              </a:rPr>
              <a:t>Grapevine Matching Gifts to Grant Fund</a:t>
            </a:r>
            <a:endParaRPr kumimoji="0" lang="en-US" sz="1600" b="1"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a:p>
            <a:pPr algn="r"/>
            <a:endParaRPr lang="en-US" sz="1600" b="1" kern="12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189591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13"/>
          <p:cNvSpPr txBox="1">
            <a:spLocks noGrp="1"/>
          </p:cNvSpPr>
          <p:nvPr>
            <p:ph type="title"/>
          </p:nvPr>
        </p:nvSpPr>
        <p:spPr>
          <a:xfrm>
            <a:off x="623888" y="418523"/>
            <a:ext cx="7886700" cy="2852737"/>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lt1"/>
              </a:buClr>
              <a:buSzPts val="6000"/>
              <a:buFont typeface="Arial"/>
              <a:buNone/>
            </a:pPr>
            <a:r>
              <a:rPr lang="en-US"/>
              <a:t>Grant Committee Report</a:t>
            </a:r>
            <a:endParaRPr/>
          </a:p>
        </p:txBody>
      </p:sp>
      <p:sp>
        <p:nvSpPr>
          <p:cNvPr id="139" name="Google Shape;139;p13"/>
          <p:cNvSpPr txBox="1">
            <a:spLocks noGrp="1"/>
          </p:cNvSpPr>
          <p:nvPr>
            <p:ph type="body" idx="1"/>
          </p:nvPr>
        </p:nvSpPr>
        <p:spPr>
          <a:xfrm>
            <a:off x="623888" y="4589463"/>
            <a:ext cx="7886700" cy="1500187"/>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rgbClr val="66FF33"/>
              </a:buClr>
              <a:buSzPts val="3200"/>
              <a:buNone/>
            </a:pPr>
            <a:r>
              <a:rPr lang="en-US" sz="3200" dirty="0">
                <a:solidFill>
                  <a:srgbClr val="66FF33"/>
                </a:solidFill>
              </a:rPr>
              <a:t>Sara Burley</a:t>
            </a:r>
            <a:endParaRPr dirty="0"/>
          </a:p>
          <a:p>
            <a:pPr marL="0" lvl="0" indent="0" algn="ctr" rtl="0">
              <a:lnSpc>
                <a:spcPct val="90000"/>
              </a:lnSpc>
              <a:spcBef>
                <a:spcPts val="1000"/>
              </a:spcBef>
              <a:spcAft>
                <a:spcPts val="0"/>
              </a:spcAft>
              <a:buClr>
                <a:srgbClr val="66FF33"/>
              </a:buClr>
              <a:buSzPts val="3200"/>
              <a:buNone/>
            </a:pPr>
            <a:r>
              <a:rPr lang="en-US" sz="3200" dirty="0">
                <a:solidFill>
                  <a:srgbClr val="66FF33"/>
                </a:solidFill>
              </a:rPr>
              <a:t>Sarah Ortiz-Brown</a:t>
            </a:r>
            <a:endParaRPr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14"/>
          <p:cNvSpPr txBox="1">
            <a:spLocks noGrp="1"/>
          </p:cNvSpPr>
          <p:nvPr>
            <p:ph type="body" idx="1"/>
          </p:nvPr>
        </p:nvSpPr>
        <p:spPr>
          <a:xfrm>
            <a:off x="467875" y="2112720"/>
            <a:ext cx="8301039" cy="4112479"/>
          </a:xfrm>
          <a:prstGeom prst="rect">
            <a:avLst/>
          </a:prstGeom>
          <a:noFill/>
          <a:ln>
            <a:noFill/>
          </a:ln>
        </p:spPr>
        <p:txBody>
          <a:bodyPr spcFirstLastPara="1" wrap="square" lIns="91425" tIns="45700" rIns="91425" bIns="45700" anchor="t" anchorCtr="0">
            <a:noAutofit/>
          </a:bodyPr>
          <a:lstStyle/>
          <a:p>
            <a:pPr marL="228600" indent="-228600">
              <a:spcBef>
                <a:spcPts val="0"/>
              </a:spcBef>
              <a:buSzPts val="2200"/>
              <a:buFont typeface="Noto Sans Symbols"/>
              <a:buChar char="✓"/>
            </a:pPr>
            <a:r>
              <a:rPr lang="en-US" sz="2200" dirty="0"/>
              <a:t>January 14 –  Guidelines and application posted</a:t>
            </a:r>
            <a:endParaRPr dirty="0"/>
          </a:p>
          <a:p>
            <a:pPr marL="228600" indent="-228600">
              <a:buSzPts val="2200"/>
              <a:buFont typeface="Noto Sans Symbols"/>
              <a:buChar char="✓"/>
            </a:pPr>
            <a:r>
              <a:rPr lang="en-US" sz="2200" dirty="0"/>
              <a:t>January 24 – Pre-application meeting for potential applicants</a:t>
            </a:r>
            <a:endParaRPr dirty="0"/>
          </a:p>
          <a:p>
            <a:pPr marL="228600" indent="-228600">
              <a:buSzPts val="2200"/>
              <a:buFont typeface="Noto Sans Symbols"/>
              <a:buChar char="✓"/>
            </a:pPr>
            <a:r>
              <a:rPr lang="en-US" sz="2200" dirty="0"/>
              <a:t>February 4 – Grant Committee kick-off meeting</a:t>
            </a:r>
            <a:endParaRPr dirty="0"/>
          </a:p>
          <a:p>
            <a:pPr marL="228600" indent="-228600">
              <a:buSzPts val="2200"/>
              <a:buFont typeface="Noto Sans Symbols"/>
              <a:buChar char="✓"/>
            </a:pPr>
            <a:r>
              <a:rPr lang="en-US" sz="2200" dirty="0"/>
              <a:t>March 11 – Applications due </a:t>
            </a:r>
            <a:endParaRPr dirty="0"/>
          </a:p>
          <a:p>
            <a:pPr marL="228600" indent="-228600">
              <a:buSzPts val="2200"/>
              <a:buFont typeface="Noto Sans Symbols"/>
              <a:buChar char="✓"/>
            </a:pPr>
            <a:r>
              <a:rPr lang="en-US" sz="2200" dirty="0"/>
              <a:t>March 16 to April 20 – Individual reviews by Committee</a:t>
            </a:r>
            <a:endParaRPr dirty="0"/>
          </a:p>
          <a:p>
            <a:pPr marL="228600" lvl="0" indent="-228600" algn="l" rtl="0">
              <a:lnSpc>
                <a:spcPct val="90000"/>
              </a:lnSpc>
              <a:spcBef>
                <a:spcPts val="1000"/>
              </a:spcBef>
              <a:spcAft>
                <a:spcPts val="0"/>
              </a:spcAft>
              <a:buClr>
                <a:schemeClr val="lt1"/>
              </a:buClr>
              <a:buSzPts val="2200"/>
              <a:buFont typeface="Noto Sans Symbols"/>
              <a:buChar char="✓"/>
            </a:pPr>
            <a:r>
              <a:rPr lang="en-US" sz="2200" dirty="0"/>
              <a:t>April 22 – Grant Committee meeting - discussion and recommendations</a:t>
            </a:r>
            <a:endParaRPr dirty="0"/>
          </a:p>
          <a:p>
            <a:pPr marL="228600" lvl="0" indent="-228600" algn="l" rtl="0">
              <a:lnSpc>
                <a:spcPct val="90000"/>
              </a:lnSpc>
              <a:spcBef>
                <a:spcPts val="1000"/>
              </a:spcBef>
              <a:spcAft>
                <a:spcPts val="0"/>
              </a:spcAft>
              <a:buClr>
                <a:schemeClr val="lt1"/>
              </a:buClr>
              <a:buSzPts val="2200"/>
              <a:buFont typeface="Noto Sans Symbols"/>
              <a:buChar char="✓"/>
            </a:pPr>
            <a:r>
              <a:rPr lang="en-US" sz="2200" dirty="0"/>
              <a:t>April 27 – Recommendations to Board</a:t>
            </a:r>
            <a:endParaRPr dirty="0"/>
          </a:p>
          <a:p>
            <a:pPr marL="228600" lvl="0" indent="-228600" algn="l" rtl="0">
              <a:lnSpc>
                <a:spcPct val="90000"/>
              </a:lnSpc>
              <a:spcBef>
                <a:spcPts val="1000"/>
              </a:spcBef>
              <a:spcAft>
                <a:spcPts val="0"/>
              </a:spcAft>
              <a:buClr>
                <a:srgbClr val="66FF33"/>
              </a:buClr>
              <a:buSzPts val="2200"/>
              <a:buChar char="•"/>
            </a:pPr>
            <a:r>
              <a:rPr lang="en-US" sz="2200" dirty="0">
                <a:solidFill>
                  <a:srgbClr val="66FF33"/>
                </a:solidFill>
              </a:rPr>
              <a:t>May 11 – General membership meeting vote on recommendations</a:t>
            </a:r>
            <a:endParaRPr dirty="0">
              <a:solidFill>
                <a:srgbClr val="66FF33"/>
              </a:solidFill>
            </a:endParaRPr>
          </a:p>
          <a:p>
            <a:pPr marL="228600" lvl="0" indent="-228600" algn="l" rtl="0">
              <a:lnSpc>
                <a:spcPct val="90000"/>
              </a:lnSpc>
              <a:spcBef>
                <a:spcPts val="1000"/>
              </a:spcBef>
              <a:spcAft>
                <a:spcPts val="0"/>
              </a:spcAft>
              <a:buClr>
                <a:schemeClr val="lt1"/>
              </a:buClr>
              <a:buSzPts val="2200"/>
              <a:buChar char="•"/>
            </a:pPr>
            <a:r>
              <a:rPr lang="en-US" sz="2200" dirty="0"/>
              <a:t>June – Notification to grantees, funds disbursed, press release</a:t>
            </a:r>
            <a:endParaRPr dirty="0"/>
          </a:p>
        </p:txBody>
      </p:sp>
      <p:sp>
        <p:nvSpPr>
          <p:cNvPr id="145" name="Google Shape;145;p14"/>
          <p:cNvSpPr txBox="1">
            <a:spLocks noGrp="1"/>
          </p:cNvSpPr>
          <p:nvPr>
            <p:ph type="title"/>
          </p:nvPr>
        </p:nvSpPr>
        <p:spPr>
          <a:xfrm>
            <a:off x="563336" y="787157"/>
            <a:ext cx="78867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4400"/>
              <a:buFont typeface="Arial"/>
              <a:buNone/>
            </a:pPr>
            <a:r>
              <a:rPr lang="en-US" dirty="0">
                <a:latin typeface="Arial"/>
                <a:ea typeface="Arial"/>
                <a:cs typeface="Arial"/>
                <a:sym typeface="Arial"/>
              </a:rPr>
              <a:t>2022 Grant Year Timeline</a:t>
            </a:r>
            <a:endParaRPr dirty="0"/>
          </a:p>
        </p:txBody>
      </p:sp>
      <p:sp>
        <p:nvSpPr>
          <p:cNvPr id="4" name="TextBox 3">
            <a:extLst>
              <a:ext uri="{FF2B5EF4-FFF2-40B4-BE49-F238E27FC236}">
                <a16:creationId xmlns:a16="http://schemas.microsoft.com/office/drawing/2014/main" id="{24EC703A-20F6-4690-8BA8-5392128A7A29}"/>
              </a:ext>
            </a:extLst>
          </p:cNvPr>
          <p:cNvSpPr txBox="1"/>
          <p:nvPr/>
        </p:nvSpPr>
        <p:spPr>
          <a:xfrm rot="19442794">
            <a:off x="3330281" y="1038025"/>
            <a:ext cx="2700632" cy="707886"/>
          </a:xfrm>
          <a:prstGeom prst="rect">
            <a:avLst/>
          </a:prstGeom>
          <a:noFill/>
        </p:spPr>
        <p:txBody>
          <a:bodyPr wrap="square" lIns="91440" tIns="45720" rIns="91440" bIns="45720" rtlCol="0" anchor="t">
            <a:spAutoFit/>
          </a:bodyPr>
          <a:lstStyle/>
          <a:p>
            <a:endParaRPr lang="en-US" sz="4000" dirty="0">
              <a:solidFill>
                <a:srgbClr val="FF0000"/>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15"/>
          <p:cNvSpPr txBox="1">
            <a:spLocks noGrp="1"/>
          </p:cNvSpPr>
          <p:nvPr>
            <p:ph type="body" idx="1"/>
          </p:nvPr>
        </p:nvSpPr>
        <p:spPr>
          <a:xfrm>
            <a:off x="628650" y="2388334"/>
            <a:ext cx="7886700" cy="3731112"/>
          </a:xfrm>
          <a:prstGeom prst="rect">
            <a:avLst/>
          </a:prstGeom>
          <a:noFill/>
          <a:ln>
            <a:noFill/>
          </a:ln>
        </p:spPr>
        <p:txBody>
          <a:bodyPr spcFirstLastPara="1" wrap="square" lIns="91425" tIns="45700" rIns="91425" bIns="45700" anchor="t" anchorCtr="0">
            <a:normAutofit fontScale="92500"/>
          </a:bodyPr>
          <a:lstStyle/>
          <a:p>
            <a:pPr marL="566928" lvl="0" indent="-457200" algn="l" rtl="0">
              <a:lnSpc>
                <a:spcPct val="90000"/>
              </a:lnSpc>
              <a:spcBef>
                <a:spcPts val="0"/>
              </a:spcBef>
              <a:spcAft>
                <a:spcPts val="0"/>
              </a:spcAft>
              <a:buClr>
                <a:schemeClr val="lt1"/>
              </a:buClr>
              <a:buSzPct val="100000"/>
              <a:buChar char="•"/>
            </a:pPr>
            <a:r>
              <a:rPr lang="en-US">
                <a:latin typeface="Arial"/>
                <a:ea typeface="Arial"/>
                <a:cs typeface="Arial"/>
                <a:sym typeface="Arial"/>
              </a:rPr>
              <a:t>Applications were reviewed and individually scored by Grant Committee members.</a:t>
            </a:r>
            <a:endParaRPr/>
          </a:p>
          <a:p>
            <a:pPr marL="566928" lvl="0" indent="-457200" algn="l" rtl="0">
              <a:lnSpc>
                <a:spcPct val="90000"/>
              </a:lnSpc>
              <a:spcBef>
                <a:spcPts val="1000"/>
              </a:spcBef>
              <a:spcAft>
                <a:spcPts val="0"/>
              </a:spcAft>
              <a:buClr>
                <a:schemeClr val="lt1"/>
              </a:buClr>
              <a:buSzPct val="100000"/>
              <a:buChar char="•"/>
            </a:pPr>
            <a:r>
              <a:rPr lang="en-US">
                <a:latin typeface="Arial"/>
                <a:ea typeface="Arial"/>
                <a:cs typeface="Arial"/>
                <a:sym typeface="Arial"/>
              </a:rPr>
              <a:t>The Grant Committee met virtually to discuss the applications as a group and to formulate a slate of recommendations to the Board.</a:t>
            </a:r>
            <a:endParaRPr/>
          </a:p>
          <a:p>
            <a:pPr marL="566928" lvl="0" indent="-457200" algn="l" rtl="0">
              <a:lnSpc>
                <a:spcPct val="90000"/>
              </a:lnSpc>
              <a:spcBef>
                <a:spcPts val="1000"/>
              </a:spcBef>
              <a:spcAft>
                <a:spcPts val="0"/>
              </a:spcAft>
              <a:buClr>
                <a:schemeClr val="lt1"/>
              </a:buClr>
              <a:buSzPct val="100000"/>
              <a:buChar char="•"/>
            </a:pPr>
            <a:r>
              <a:rPr lang="en-US">
                <a:latin typeface="Arial"/>
                <a:ea typeface="Arial"/>
                <a:cs typeface="Arial"/>
                <a:sym typeface="Arial"/>
              </a:rPr>
              <a:t>The Board considered the recommendations from the Grant Committee and voted to approve.</a:t>
            </a:r>
            <a:endParaRPr/>
          </a:p>
          <a:p>
            <a:pPr marL="566928" lvl="0" indent="-457200" algn="l" rtl="0">
              <a:lnSpc>
                <a:spcPct val="90000"/>
              </a:lnSpc>
              <a:spcBef>
                <a:spcPts val="1000"/>
              </a:spcBef>
              <a:spcAft>
                <a:spcPts val="0"/>
              </a:spcAft>
              <a:buClr>
                <a:schemeClr val="lt1"/>
              </a:buClr>
              <a:buSzPct val="100000"/>
              <a:buChar char="•"/>
            </a:pPr>
            <a:r>
              <a:rPr lang="en-US">
                <a:latin typeface="Arial"/>
                <a:ea typeface="Arial"/>
                <a:cs typeface="Arial"/>
                <a:sym typeface="Arial"/>
              </a:rPr>
              <a:t>The proposed grants are now presented to the general membership for approval.</a:t>
            </a:r>
            <a:endParaRPr/>
          </a:p>
          <a:p>
            <a:pPr marL="624078" lvl="0" indent="-349885" algn="l" rtl="0">
              <a:lnSpc>
                <a:spcPct val="90000"/>
              </a:lnSpc>
              <a:spcBef>
                <a:spcPts val="1000"/>
              </a:spcBef>
              <a:spcAft>
                <a:spcPts val="0"/>
              </a:spcAft>
              <a:buClr>
                <a:schemeClr val="lt1"/>
              </a:buClr>
              <a:buSzPct val="100000"/>
              <a:buFont typeface="Calibri"/>
              <a:buNone/>
            </a:pPr>
            <a:endParaRPr/>
          </a:p>
          <a:p>
            <a:pPr marL="624078" lvl="0" indent="-349885" algn="l" rtl="0">
              <a:lnSpc>
                <a:spcPct val="90000"/>
              </a:lnSpc>
              <a:spcBef>
                <a:spcPts val="1000"/>
              </a:spcBef>
              <a:spcAft>
                <a:spcPts val="0"/>
              </a:spcAft>
              <a:buClr>
                <a:schemeClr val="lt1"/>
              </a:buClr>
              <a:buSzPct val="100000"/>
              <a:buFont typeface="Calibri"/>
              <a:buNone/>
            </a:pPr>
            <a:endParaRPr/>
          </a:p>
        </p:txBody>
      </p:sp>
      <p:sp>
        <p:nvSpPr>
          <p:cNvPr id="151" name="Google Shape;151;p15"/>
          <p:cNvSpPr txBox="1">
            <a:spLocks noGrp="1"/>
          </p:cNvSpPr>
          <p:nvPr>
            <p:ph type="title"/>
          </p:nvPr>
        </p:nvSpPr>
        <p:spPr>
          <a:xfrm>
            <a:off x="628650" y="927834"/>
            <a:ext cx="78867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4400"/>
              <a:buFont typeface="Arial"/>
              <a:buNone/>
            </a:pPr>
            <a:r>
              <a:rPr lang="en-US">
                <a:latin typeface="Arial"/>
                <a:ea typeface="Arial"/>
                <a:cs typeface="Arial"/>
                <a:sym typeface="Arial"/>
              </a:rPr>
              <a:t>Grant Process</a:t>
            </a:r>
            <a:endParaRPr/>
          </a:p>
        </p:txBody>
      </p:sp>
      <p:sp>
        <p:nvSpPr>
          <p:cNvPr id="4" name="TextBox 3">
            <a:extLst>
              <a:ext uri="{FF2B5EF4-FFF2-40B4-BE49-F238E27FC236}">
                <a16:creationId xmlns:a16="http://schemas.microsoft.com/office/drawing/2014/main" id="{FF88137E-9F9D-401E-B87C-5934CD7D0F69}"/>
              </a:ext>
            </a:extLst>
          </p:cNvPr>
          <p:cNvSpPr txBox="1"/>
          <p:nvPr/>
        </p:nvSpPr>
        <p:spPr>
          <a:xfrm rot="19442794">
            <a:off x="3330281" y="1038025"/>
            <a:ext cx="2700632" cy="707886"/>
          </a:xfrm>
          <a:prstGeom prst="rect">
            <a:avLst/>
          </a:prstGeom>
          <a:noFill/>
        </p:spPr>
        <p:txBody>
          <a:bodyPr wrap="square" lIns="91440" tIns="45720" rIns="91440" bIns="45720" rtlCol="0" anchor="t">
            <a:spAutoFit/>
          </a:bodyPr>
          <a:lstStyle/>
          <a:p>
            <a:endParaRPr lang="en-US" sz="4000" dirty="0">
              <a:solidFill>
                <a:srgbClr val="FF0000"/>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16"/>
          <p:cNvSpPr txBox="1">
            <a:spLocks noGrp="1"/>
          </p:cNvSpPr>
          <p:nvPr>
            <p:ph type="body" idx="1"/>
          </p:nvPr>
        </p:nvSpPr>
        <p:spPr>
          <a:xfrm>
            <a:off x="628650" y="2388334"/>
            <a:ext cx="7886700" cy="3731112"/>
          </a:xfrm>
          <a:prstGeom prst="rect">
            <a:avLst/>
          </a:prstGeom>
          <a:noFill/>
          <a:ln>
            <a:noFill/>
          </a:ln>
        </p:spPr>
        <p:txBody>
          <a:bodyPr spcFirstLastPara="1" wrap="square" lIns="91425" tIns="45700" rIns="91425" bIns="45700" anchor="t" anchorCtr="0">
            <a:normAutofit/>
          </a:bodyPr>
          <a:lstStyle/>
          <a:p>
            <a:pPr marL="566928" lvl="0" indent="-457200" algn="l" rtl="0">
              <a:lnSpc>
                <a:spcPct val="90000"/>
              </a:lnSpc>
              <a:spcBef>
                <a:spcPts val="0"/>
              </a:spcBef>
              <a:spcAft>
                <a:spcPts val="0"/>
              </a:spcAft>
              <a:buClr>
                <a:schemeClr val="lt1"/>
              </a:buClr>
              <a:buSzPct val="100000"/>
              <a:buChar char="•"/>
            </a:pPr>
            <a:r>
              <a:rPr lang="en-US" dirty="0">
                <a:latin typeface="Arial"/>
                <a:ea typeface="Arial"/>
                <a:cs typeface="Arial"/>
                <a:sym typeface="Arial"/>
              </a:rPr>
              <a:t>Proposed grants approved by the general membership are submitted to Grapevine.</a:t>
            </a:r>
            <a:endParaRPr dirty="0"/>
          </a:p>
          <a:p>
            <a:pPr marL="566928" lvl="0" indent="-457200" algn="l" rtl="0">
              <a:lnSpc>
                <a:spcPct val="90000"/>
              </a:lnSpc>
              <a:spcBef>
                <a:spcPts val="1000"/>
              </a:spcBef>
              <a:spcAft>
                <a:spcPts val="0"/>
              </a:spcAft>
              <a:buClr>
                <a:schemeClr val="lt1"/>
              </a:buClr>
              <a:buSzPct val="100000"/>
              <a:buChar char="•"/>
            </a:pPr>
            <a:r>
              <a:rPr lang="en-US" dirty="0">
                <a:latin typeface="Arial"/>
                <a:ea typeface="Arial"/>
                <a:cs typeface="Arial"/>
                <a:sym typeface="Arial"/>
              </a:rPr>
              <a:t>Grant agreements are executed and publicity photos are taken.</a:t>
            </a:r>
            <a:endParaRPr dirty="0"/>
          </a:p>
          <a:p>
            <a:pPr marL="566420" indent="-457200">
              <a:buSzPct val="100000"/>
              <a:buFont typeface="Arial,Sans-Serif"/>
            </a:pPr>
            <a:r>
              <a:rPr lang="en-US" dirty="0"/>
              <a:t>Grapevine issues the award.</a:t>
            </a:r>
          </a:p>
          <a:p>
            <a:pPr marL="566928" lvl="0" indent="-457200" algn="l" rtl="0">
              <a:lnSpc>
                <a:spcPct val="90000"/>
              </a:lnSpc>
              <a:spcBef>
                <a:spcPts val="1000"/>
              </a:spcBef>
              <a:spcAft>
                <a:spcPts val="0"/>
              </a:spcAft>
              <a:buClr>
                <a:schemeClr val="lt1"/>
              </a:buClr>
              <a:buSzPct val="100000"/>
              <a:buChar char="•"/>
            </a:pPr>
            <a:r>
              <a:rPr lang="en-US" dirty="0">
                <a:latin typeface="Arial"/>
                <a:ea typeface="Arial"/>
                <a:cs typeface="Arial"/>
                <a:sym typeface="Arial"/>
              </a:rPr>
              <a:t>Grantees are formally recognized at the General Membership Meeting on September 14, 2022.</a:t>
            </a:r>
            <a:endParaRPr dirty="0"/>
          </a:p>
          <a:p>
            <a:pPr marL="624078" lvl="0" indent="-349885" algn="l" rtl="0">
              <a:lnSpc>
                <a:spcPct val="90000"/>
              </a:lnSpc>
              <a:spcBef>
                <a:spcPts val="1000"/>
              </a:spcBef>
              <a:spcAft>
                <a:spcPts val="0"/>
              </a:spcAft>
              <a:buClr>
                <a:schemeClr val="lt1"/>
              </a:buClr>
              <a:buSzPct val="100000"/>
              <a:buFont typeface="Calibri"/>
              <a:buNone/>
            </a:pPr>
            <a:endParaRPr dirty="0"/>
          </a:p>
          <a:p>
            <a:pPr marL="624078" lvl="0" indent="-349885" algn="l" rtl="0">
              <a:lnSpc>
                <a:spcPct val="90000"/>
              </a:lnSpc>
              <a:spcBef>
                <a:spcPts val="1000"/>
              </a:spcBef>
              <a:spcAft>
                <a:spcPts val="0"/>
              </a:spcAft>
              <a:buClr>
                <a:schemeClr val="lt1"/>
              </a:buClr>
              <a:buSzPct val="100000"/>
              <a:buFont typeface="Calibri"/>
              <a:buNone/>
            </a:pPr>
            <a:endParaRPr dirty="0"/>
          </a:p>
        </p:txBody>
      </p:sp>
      <p:sp>
        <p:nvSpPr>
          <p:cNvPr id="157" name="Google Shape;157;p16"/>
          <p:cNvSpPr txBox="1">
            <a:spLocks noGrp="1"/>
          </p:cNvSpPr>
          <p:nvPr>
            <p:ph type="title"/>
          </p:nvPr>
        </p:nvSpPr>
        <p:spPr>
          <a:xfrm>
            <a:off x="628650" y="927834"/>
            <a:ext cx="78867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4400"/>
              <a:buFont typeface="Arial"/>
              <a:buNone/>
            </a:pPr>
            <a:r>
              <a:rPr lang="en-US">
                <a:latin typeface="Arial"/>
                <a:ea typeface="Arial"/>
                <a:cs typeface="Arial"/>
                <a:sym typeface="Arial"/>
              </a:rPr>
              <a:t>Grant Process</a:t>
            </a:r>
            <a:endParaRPr/>
          </a:p>
        </p:txBody>
      </p:sp>
      <p:sp>
        <p:nvSpPr>
          <p:cNvPr id="4" name="TextBox 3">
            <a:extLst>
              <a:ext uri="{FF2B5EF4-FFF2-40B4-BE49-F238E27FC236}">
                <a16:creationId xmlns:a16="http://schemas.microsoft.com/office/drawing/2014/main" id="{26E7D45A-3DA7-45C0-9C2D-9DD1C847CCB8}"/>
              </a:ext>
            </a:extLst>
          </p:cNvPr>
          <p:cNvSpPr txBox="1"/>
          <p:nvPr/>
        </p:nvSpPr>
        <p:spPr>
          <a:xfrm rot="19442794">
            <a:off x="3330281" y="1042995"/>
            <a:ext cx="2700632" cy="707886"/>
          </a:xfrm>
          <a:prstGeom prst="rect">
            <a:avLst/>
          </a:prstGeom>
          <a:noFill/>
        </p:spPr>
        <p:txBody>
          <a:bodyPr wrap="square" lIns="91440" tIns="45720" rIns="91440" bIns="45720" rtlCol="0" anchor="t">
            <a:spAutoFit/>
          </a:bodyPr>
          <a:lstStyle/>
          <a:p>
            <a:endParaRPr lang="en-US" sz="4000" dirty="0">
              <a:solidFill>
                <a:srgbClr val="FF0000"/>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17"/>
          <p:cNvSpPr txBox="1">
            <a:spLocks noGrp="1"/>
          </p:cNvSpPr>
          <p:nvPr>
            <p:ph type="title"/>
          </p:nvPr>
        </p:nvSpPr>
        <p:spPr>
          <a:xfrm>
            <a:off x="483577" y="1752600"/>
            <a:ext cx="8176846" cy="1829762"/>
          </a:xfrm>
          <a:prstGeom prst="rect">
            <a:avLst/>
          </a:prstGeom>
          <a:noFill/>
          <a:ln>
            <a:noFill/>
          </a:ln>
        </p:spPr>
        <p:txBody>
          <a:bodyPr spcFirstLastPara="1" wrap="square" lIns="91425" tIns="45700" rIns="91425" bIns="45700" anchor="b" anchorCtr="0">
            <a:noAutofit/>
          </a:bodyPr>
          <a:lstStyle/>
          <a:p>
            <a:pPr marL="0" lvl="0" indent="0" algn="r" rtl="0">
              <a:lnSpc>
                <a:spcPct val="90000"/>
              </a:lnSpc>
              <a:spcBef>
                <a:spcPts val="0"/>
              </a:spcBef>
              <a:spcAft>
                <a:spcPts val="0"/>
              </a:spcAft>
              <a:buClr>
                <a:schemeClr val="lt1"/>
              </a:buClr>
              <a:buSzPts val="4800"/>
              <a:buFont typeface="Arial"/>
              <a:buNone/>
            </a:pPr>
            <a:r>
              <a:rPr lang="en-US" b="1" dirty="0">
                <a:latin typeface="Arial"/>
                <a:ea typeface="Arial"/>
                <a:cs typeface="Arial"/>
                <a:sym typeface="Arial"/>
              </a:rPr>
              <a:t>Recommendations for 2022</a:t>
            </a:r>
            <a:endParaRP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sp>
        <p:nvSpPr>
          <p:cNvPr id="64" name="Google Shape;64;p2"/>
          <p:cNvSpPr txBox="1">
            <a:spLocks noGrp="1"/>
          </p:cNvSpPr>
          <p:nvPr>
            <p:ph type="title"/>
          </p:nvPr>
        </p:nvSpPr>
        <p:spPr>
          <a:xfrm>
            <a:off x="685800" y="1752600"/>
            <a:ext cx="7772400" cy="1829762"/>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chemeClr val="lt1"/>
              </a:buClr>
              <a:buSzPts val="4800"/>
              <a:buFont typeface="Arial"/>
              <a:buNone/>
            </a:pPr>
            <a:r>
              <a:rPr lang="en-US" b="1">
                <a:latin typeface="Arial"/>
                <a:ea typeface="Arial"/>
                <a:cs typeface="Arial"/>
                <a:sym typeface="Arial"/>
              </a:rPr>
              <a:t>Welcome!</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Google Shape;203;gd92177bdbb_0_25"/>
          <p:cNvSpPr txBox="1">
            <a:spLocks noGrp="1"/>
          </p:cNvSpPr>
          <p:nvPr>
            <p:ph type="title"/>
          </p:nvPr>
        </p:nvSpPr>
        <p:spPr>
          <a:xfrm>
            <a:off x="736450" y="1130313"/>
            <a:ext cx="7772400" cy="1829700"/>
          </a:xfrm>
          <a:prstGeom prst="rect">
            <a:avLst/>
          </a:prstGeom>
          <a:noFill/>
          <a:ln>
            <a:noFill/>
          </a:ln>
        </p:spPr>
        <p:txBody>
          <a:bodyPr spcFirstLastPara="1" wrap="square" lIns="91425" tIns="45700" rIns="91425" bIns="45700" anchor="b" anchorCtr="0">
            <a:noAutofit/>
          </a:bodyPr>
          <a:lstStyle/>
          <a:p>
            <a:pPr marL="57150" lvl="0" indent="0" algn="ctr" rtl="0">
              <a:lnSpc>
                <a:spcPct val="115000"/>
              </a:lnSpc>
              <a:spcBef>
                <a:spcPts val="0"/>
              </a:spcBef>
              <a:spcAft>
                <a:spcPts val="0"/>
              </a:spcAft>
              <a:buClr>
                <a:schemeClr val="dk1"/>
              </a:buClr>
              <a:buSzPts val="1100"/>
              <a:buFont typeface="Arial"/>
              <a:buNone/>
            </a:pPr>
            <a:r>
              <a:rPr lang="en-US" b="1" dirty="0">
                <a:latin typeface="Arial"/>
                <a:ea typeface="Arial"/>
                <a:cs typeface="Arial"/>
                <a:sym typeface="Arial"/>
              </a:rPr>
              <a:t>Chesapeake Therapeutic Riding </a:t>
            </a:r>
            <a:endParaRPr b="1" dirty="0">
              <a:latin typeface="Arial"/>
              <a:ea typeface="Arial"/>
              <a:cs typeface="Arial"/>
              <a:sym typeface="Arial"/>
            </a:endParaRPr>
          </a:p>
          <a:p>
            <a:pPr marL="57150" algn="ctr">
              <a:lnSpc>
                <a:spcPct val="114999"/>
              </a:lnSpc>
            </a:pPr>
            <a:r>
              <a:rPr lang="en-US" sz="2000" dirty="0">
                <a:latin typeface="Arial"/>
                <a:cs typeface="Arial"/>
                <a:sym typeface="Arial"/>
              </a:rPr>
              <a:t>Safe Hearts at CTR 2022</a:t>
            </a:r>
            <a:endParaRPr sz="2000">
              <a:latin typeface="Arial"/>
            </a:endParaRPr>
          </a:p>
        </p:txBody>
      </p:sp>
      <p:sp>
        <p:nvSpPr>
          <p:cNvPr id="204" name="Google Shape;204;gd92177bdbb_0_25"/>
          <p:cNvSpPr txBox="1">
            <a:spLocks noGrp="1"/>
          </p:cNvSpPr>
          <p:nvPr>
            <p:ph type="body" idx="1"/>
          </p:nvPr>
        </p:nvSpPr>
        <p:spPr>
          <a:xfrm>
            <a:off x="579400" y="2547590"/>
            <a:ext cx="7772400" cy="830700"/>
          </a:xfrm>
          <a:prstGeom prst="rect">
            <a:avLst/>
          </a:prstGeom>
          <a:noFill/>
          <a:ln>
            <a:noFill/>
          </a:ln>
        </p:spPr>
        <p:txBody>
          <a:bodyPr spcFirstLastPara="1" wrap="square" lIns="91425" tIns="45700" rIns="91425" bIns="45700" anchor="t" anchorCtr="0">
            <a:noAutofit/>
          </a:bodyPr>
          <a:lstStyle/>
          <a:p>
            <a:pPr marL="228600" lvl="0" indent="0" algn="ctr" rtl="0">
              <a:lnSpc>
                <a:spcPct val="90000"/>
              </a:lnSpc>
              <a:spcBef>
                <a:spcPts val="0"/>
              </a:spcBef>
              <a:spcAft>
                <a:spcPts val="0"/>
              </a:spcAft>
              <a:buClr>
                <a:schemeClr val="lt1"/>
              </a:buClr>
              <a:buSzPts val="2700"/>
              <a:buNone/>
            </a:pPr>
            <a:endParaRPr/>
          </a:p>
          <a:p>
            <a:pPr marL="228600" marR="63500" lvl="0" indent="0" algn="ctr" rtl="0">
              <a:lnSpc>
                <a:spcPct val="90000"/>
              </a:lnSpc>
              <a:spcBef>
                <a:spcPts val="400"/>
              </a:spcBef>
              <a:spcAft>
                <a:spcPts val="0"/>
              </a:spcAft>
              <a:buClr>
                <a:srgbClr val="66FF33"/>
              </a:buClr>
              <a:buSzPts val="4000"/>
              <a:buNone/>
            </a:pPr>
            <a:r>
              <a:rPr lang="en-US" sz="4000" dirty="0">
                <a:solidFill>
                  <a:srgbClr val="66FF33"/>
                </a:solidFill>
                <a:latin typeface="Arial"/>
                <a:ea typeface="Arial"/>
                <a:cs typeface="Arial"/>
                <a:sym typeface="Arial"/>
              </a:rPr>
              <a:t>$3,188</a:t>
            </a:r>
            <a:endParaRPr dirty="0"/>
          </a:p>
          <a:p>
            <a:pPr marL="228600" marR="64006" lvl="0" indent="0" algn="r" rtl="0">
              <a:lnSpc>
                <a:spcPct val="90000"/>
              </a:lnSpc>
              <a:spcBef>
                <a:spcPts val="400"/>
              </a:spcBef>
              <a:spcAft>
                <a:spcPts val="0"/>
              </a:spcAft>
              <a:buClr>
                <a:schemeClr val="lt1"/>
              </a:buClr>
              <a:buSzPts val="2700"/>
              <a:buFont typeface="Lucida Sans"/>
              <a:buNone/>
            </a:pPr>
            <a:endParaRPr/>
          </a:p>
        </p:txBody>
      </p:sp>
      <p:sp>
        <p:nvSpPr>
          <p:cNvPr id="205" name="Google Shape;205;gd92177bdbb_0_25"/>
          <p:cNvSpPr txBox="1"/>
          <p:nvPr/>
        </p:nvSpPr>
        <p:spPr>
          <a:xfrm>
            <a:off x="1111450" y="3622600"/>
            <a:ext cx="7022400" cy="923299"/>
          </a:xfrm>
          <a:prstGeom prst="rect">
            <a:avLst/>
          </a:prstGeom>
          <a:noFill/>
          <a:ln>
            <a:noFill/>
          </a:ln>
        </p:spPr>
        <p:txBody>
          <a:bodyPr spcFirstLastPara="1" wrap="square" lIns="91425" tIns="91425" rIns="91425" bIns="91425" anchor="t" anchorCtr="0">
            <a:spAutoFit/>
          </a:bodyPr>
          <a:lstStyle/>
          <a:p>
            <a:r>
              <a:rPr lang="en-US" sz="2400" dirty="0">
                <a:solidFill>
                  <a:schemeClr val="bg1"/>
                </a:solidFill>
              </a:rPr>
              <a:t>Will cover the cost for 2 onsite automated external defibrillators (AEDs) &amp; 1 pediatric pack.</a:t>
            </a:r>
          </a:p>
        </p:txBody>
      </p:sp>
      <p:sp>
        <p:nvSpPr>
          <p:cNvPr id="5" name="TextBox 4">
            <a:extLst>
              <a:ext uri="{FF2B5EF4-FFF2-40B4-BE49-F238E27FC236}">
                <a16:creationId xmlns:a16="http://schemas.microsoft.com/office/drawing/2014/main" id="{D616A788-962A-41E0-83A1-423E59707D0D}"/>
              </a:ext>
            </a:extLst>
          </p:cNvPr>
          <p:cNvSpPr txBox="1"/>
          <p:nvPr/>
        </p:nvSpPr>
        <p:spPr>
          <a:xfrm rot="19442794">
            <a:off x="3330281" y="1038025"/>
            <a:ext cx="2700632" cy="707886"/>
          </a:xfrm>
          <a:prstGeom prst="rect">
            <a:avLst/>
          </a:prstGeom>
          <a:noFill/>
        </p:spPr>
        <p:txBody>
          <a:bodyPr wrap="square" lIns="91440" tIns="45720" rIns="91440" bIns="45720" rtlCol="0" anchor="t">
            <a:spAutoFit/>
          </a:bodyPr>
          <a:lstStyle/>
          <a:p>
            <a:endParaRPr lang="en-US" sz="4000" dirty="0">
              <a:solidFill>
                <a:srgbClr val="FF0000"/>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Google Shape;182;gd92177bdbb_0_7"/>
          <p:cNvSpPr txBox="1">
            <a:spLocks noGrp="1"/>
          </p:cNvSpPr>
          <p:nvPr>
            <p:ph type="title"/>
          </p:nvPr>
        </p:nvSpPr>
        <p:spPr>
          <a:xfrm>
            <a:off x="751050" y="446775"/>
            <a:ext cx="7772400" cy="1829700"/>
          </a:xfrm>
          <a:prstGeom prst="rect">
            <a:avLst/>
          </a:prstGeom>
          <a:noFill/>
          <a:ln>
            <a:noFill/>
          </a:ln>
        </p:spPr>
        <p:txBody>
          <a:bodyPr spcFirstLastPara="1" wrap="square" lIns="91425" tIns="45700" rIns="91425" bIns="45700" anchor="b" anchorCtr="0">
            <a:noAutofit/>
          </a:bodyPr>
          <a:lstStyle/>
          <a:p>
            <a:pPr marL="57150" algn="ctr">
              <a:lnSpc>
                <a:spcPct val="115000"/>
              </a:lnSpc>
              <a:buClr>
                <a:schemeClr val="dk1"/>
              </a:buClr>
              <a:buSzPts val="1100"/>
            </a:pPr>
            <a:r>
              <a:rPr lang="en-US" b="1" dirty="0">
                <a:latin typeface="Arial"/>
                <a:ea typeface="Arial"/>
                <a:cs typeface="Arial"/>
                <a:sym typeface="Arial"/>
              </a:rPr>
              <a:t>Ed Lally Foundation</a:t>
            </a:r>
            <a:br>
              <a:rPr lang="en-US" b="1" dirty="0">
                <a:latin typeface="Arial"/>
                <a:ea typeface="Arial"/>
                <a:cs typeface="Arial"/>
              </a:rPr>
            </a:br>
            <a:r>
              <a:rPr lang="en-US" sz="2000" dirty="0">
                <a:latin typeface="Arial"/>
                <a:ea typeface="Arial"/>
                <a:cs typeface="Arial"/>
              </a:rPr>
              <a:t>Inaugural Harford County Women's Mindfulness Retreat</a:t>
            </a:r>
          </a:p>
        </p:txBody>
      </p:sp>
      <p:sp>
        <p:nvSpPr>
          <p:cNvPr id="183" name="Google Shape;183;gd92177bdbb_0_7"/>
          <p:cNvSpPr txBox="1">
            <a:spLocks noGrp="1"/>
          </p:cNvSpPr>
          <p:nvPr>
            <p:ph type="body" idx="1"/>
          </p:nvPr>
        </p:nvSpPr>
        <p:spPr>
          <a:xfrm>
            <a:off x="685800" y="2170377"/>
            <a:ext cx="7772400" cy="823500"/>
          </a:xfrm>
          <a:prstGeom prst="rect">
            <a:avLst/>
          </a:prstGeom>
          <a:noFill/>
          <a:ln>
            <a:noFill/>
          </a:ln>
        </p:spPr>
        <p:txBody>
          <a:bodyPr spcFirstLastPara="1" wrap="square" lIns="91425" tIns="45700" rIns="91425" bIns="45700" anchor="t" anchorCtr="0">
            <a:noAutofit/>
          </a:bodyPr>
          <a:lstStyle/>
          <a:p>
            <a:pPr marL="228600" lvl="0" indent="0" algn="ctr" rtl="0">
              <a:lnSpc>
                <a:spcPct val="90000"/>
              </a:lnSpc>
              <a:spcBef>
                <a:spcPts val="0"/>
              </a:spcBef>
              <a:spcAft>
                <a:spcPts val="0"/>
              </a:spcAft>
              <a:buClr>
                <a:schemeClr val="lt1"/>
              </a:buClr>
              <a:buSzPts val="2700"/>
              <a:buNone/>
            </a:pPr>
            <a:endParaRPr/>
          </a:p>
          <a:p>
            <a:pPr marL="228600" marR="63500" lvl="0" indent="0" algn="ctr" rtl="0">
              <a:lnSpc>
                <a:spcPct val="90000"/>
              </a:lnSpc>
              <a:spcBef>
                <a:spcPts val="400"/>
              </a:spcBef>
              <a:spcAft>
                <a:spcPts val="0"/>
              </a:spcAft>
              <a:buClr>
                <a:srgbClr val="66FF33"/>
              </a:buClr>
              <a:buSzPts val="4000"/>
              <a:buNone/>
            </a:pPr>
            <a:r>
              <a:rPr lang="en-US" sz="4000" dirty="0">
                <a:solidFill>
                  <a:srgbClr val="66FF33"/>
                </a:solidFill>
                <a:latin typeface="Arial"/>
                <a:ea typeface="Arial"/>
                <a:cs typeface="Arial"/>
                <a:sym typeface="Arial"/>
              </a:rPr>
              <a:t>$2,000</a:t>
            </a:r>
            <a:endParaRPr dirty="0"/>
          </a:p>
          <a:p>
            <a:pPr marL="228600" marR="64006" lvl="0" indent="0" algn="r" rtl="0">
              <a:lnSpc>
                <a:spcPct val="90000"/>
              </a:lnSpc>
              <a:spcBef>
                <a:spcPts val="400"/>
              </a:spcBef>
              <a:spcAft>
                <a:spcPts val="0"/>
              </a:spcAft>
              <a:buClr>
                <a:schemeClr val="lt1"/>
              </a:buClr>
              <a:buSzPts val="2700"/>
              <a:buFont typeface="Lucida Sans"/>
              <a:buNone/>
            </a:pPr>
            <a:endParaRPr/>
          </a:p>
        </p:txBody>
      </p:sp>
      <p:sp>
        <p:nvSpPr>
          <p:cNvPr id="184" name="Google Shape;184;gd92177bdbb_0_7"/>
          <p:cNvSpPr txBox="1"/>
          <p:nvPr/>
        </p:nvSpPr>
        <p:spPr>
          <a:xfrm>
            <a:off x="852750" y="3269840"/>
            <a:ext cx="7438500" cy="3200846"/>
          </a:xfrm>
          <a:prstGeom prst="rect">
            <a:avLst/>
          </a:prstGeom>
          <a:noFill/>
          <a:ln>
            <a:noFill/>
          </a:ln>
        </p:spPr>
        <p:txBody>
          <a:bodyPr spcFirstLastPara="1" wrap="square" lIns="91425" tIns="91425" rIns="91425" bIns="91425" anchor="t" anchorCtr="0">
            <a:spAutoFit/>
          </a:bodyPr>
          <a:lstStyle/>
          <a:p>
            <a:r>
              <a:rPr lang="en-US" sz="2400" dirty="0">
                <a:solidFill>
                  <a:schemeClr val="bg1"/>
                </a:solidFill>
              </a:rPr>
              <a:t>Supports mental health &amp; suicide prevention for 30 women. The funds will be used to support staff in the development and administration of the retreat and day of event expenses - location, materials, and food. They will host a virtual monthly support group throughout the following year until the next retreat in 2023.</a:t>
            </a:r>
          </a:p>
          <a:p>
            <a:br>
              <a:rPr lang="en-US" dirty="0"/>
            </a:br>
            <a:endParaRPr lang="en-US" dirty="0"/>
          </a:p>
        </p:txBody>
      </p:sp>
      <p:sp>
        <p:nvSpPr>
          <p:cNvPr id="5" name="TextBox 4">
            <a:extLst>
              <a:ext uri="{FF2B5EF4-FFF2-40B4-BE49-F238E27FC236}">
                <a16:creationId xmlns:a16="http://schemas.microsoft.com/office/drawing/2014/main" id="{B78694C9-E2AD-41F3-8BD2-724B3B448A38}"/>
              </a:ext>
            </a:extLst>
          </p:cNvPr>
          <p:cNvSpPr txBox="1"/>
          <p:nvPr/>
        </p:nvSpPr>
        <p:spPr>
          <a:xfrm rot="19442794">
            <a:off x="3330281" y="1038025"/>
            <a:ext cx="2700632" cy="707886"/>
          </a:xfrm>
          <a:prstGeom prst="rect">
            <a:avLst/>
          </a:prstGeom>
          <a:noFill/>
        </p:spPr>
        <p:txBody>
          <a:bodyPr wrap="square" lIns="91440" tIns="45720" rIns="91440" bIns="45720" rtlCol="0" anchor="t">
            <a:spAutoFit/>
          </a:bodyPr>
          <a:lstStyle/>
          <a:p>
            <a:endParaRPr lang="en-US" sz="4000" dirty="0">
              <a:solidFill>
                <a:srgbClr val="FF0000"/>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gd92177bdbb_0_31"/>
          <p:cNvSpPr txBox="1">
            <a:spLocks noGrp="1"/>
          </p:cNvSpPr>
          <p:nvPr>
            <p:ph type="title"/>
          </p:nvPr>
        </p:nvSpPr>
        <p:spPr>
          <a:xfrm>
            <a:off x="705104" y="1062497"/>
            <a:ext cx="7772400" cy="1829700"/>
          </a:xfrm>
          <a:prstGeom prst="rect">
            <a:avLst/>
          </a:prstGeom>
          <a:noFill/>
          <a:ln>
            <a:noFill/>
          </a:ln>
        </p:spPr>
        <p:txBody>
          <a:bodyPr spcFirstLastPara="1" wrap="square" lIns="91425" tIns="45700" rIns="91425" bIns="45700" anchor="b" anchorCtr="0">
            <a:noAutofit/>
          </a:bodyPr>
          <a:lstStyle/>
          <a:p>
            <a:pPr marL="57150" lvl="0" indent="0" algn="ctr" rtl="0">
              <a:lnSpc>
                <a:spcPct val="115000"/>
              </a:lnSpc>
              <a:spcBef>
                <a:spcPts val="0"/>
              </a:spcBef>
              <a:spcAft>
                <a:spcPts val="0"/>
              </a:spcAft>
              <a:buClr>
                <a:schemeClr val="dk1"/>
              </a:buClr>
              <a:buSzPts val="1100"/>
              <a:buFont typeface="Arial"/>
              <a:buNone/>
            </a:pPr>
            <a:r>
              <a:rPr lang="en-US" b="1" dirty="0">
                <a:latin typeface="Arial"/>
                <a:ea typeface="Arial"/>
                <a:cs typeface="Arial"/>
                <a:sym typeface="Arial"/>
              </a:rPr>
              <a:t>Edgewood Community Support Center</a:t>
            </a:r>
            <a:endParaRPr lang="en-US" b="1">
              <a:latin typeface="Arial"/>
              <a:ea typeface="Arial"/>
              <a:cs typeface="Arial"/>
            </a:endParaRPr>
          </a:p>
          <a:p>
            <a:pPr marL="57150" lvl="0" indent="0" algn="ctr" rtl="0">
              <a:lnSpc>
                <a:spcPct val="115000"/>
              </a:lnSpc>
              <a:spcBef>
                <a:spcPts val="0"/>
              </a:spcBef>
              <a:spcAft>
                <a:spcPts val="0"/>
              </a:spcAft>
              <a:buClr>
                <a:schemeClr val="dk1"/>
              </a:buClr>
              <a:buSzPts val="1100"/>
              <a:buFont typeface="Arial"/>
              <a:buNone/>
            </a:pPr>
            <a:r>
              <a:rPr lang="en-US" sz="2000" dirty="0">
                <a:latin typeface="Arial"/>
                <a:ea typeface="Arial"/>
                <a:cs typeface="Arial"/>
                <a:sym typeface="Arial"/>
              </a:rPr>
              <a:t>Case Management</a:t>
            </a:r>
            <a:endParaRPr sz="2000">
              <a:latin typeface="Arial"/>
              <a:ea typeface="Arial"/>
              <a:cs typeface="Arial"/>
            </a:endParaRPr>
          </a:p>
        </p:txBody>
      </p:sp>
      <p:sp>
        <p:nvSpPr>
          <p:cNvPr id="211" name="Google Shape;211;gd92177bdbb_0_31"/>
          <p:cNvSpPr txBox="1">
            <a:spLocks noGrp="1"/>
          </p:cNvSpPr>
          <p:nvPr>
            <p:ph type="body" idx="1"/>
          </p:nvPr>
        </p:nvSpPr>
        <p:spPr>
          <a:xfrm>
            <a:off x="685800" y="2411111"/>
            <a:ext cx="7772400" cy="1199700"/>
          </a:xfrm>
          <a:prstGeom prst="rect">
            <a:avLst/>
          </a:prstGeom>
          <a:noFill/>
          <a:ln>
            <a:noFill/>
          </a:ln>
        </p:spPr>
        <p:txBody>
          <a:bodyPr spcFirstLastPara="1" wrap="square" lIns="91425" tIns="45700" rIns="91425" bIns="45700" anchor="t" anchorCtr="0">
            <a:noAutofit/>
          </a:bodyPr>
          <a:lstStyle/>
          <a:p>
            <a:pPr marL="228600" marR="63500" lvl="0" indent="0" algn="ctr" rtl="0">
              <a:lnSpc>
                <a:spcPct val="90000"/>
              </a:lnSpc>
              <a:spcBef>
                <a:spcPts val="0"/>
              </a:spcBef>
              <a:spcAft>
                <a:spcPts val="0"/>
              </a:spcAft>
              <a:buClr>
                <a:schemeClr val="lt1"/>
              </a:buClr>
              <a:buSzPts val="2700"/>
              <a:buNone/>
            </a:pPr>
            <a:endParaRPr lang="en-US" u="sng" dirty="0"/>
          </a:p>
          <a:p>
            <a:pPr marL="228600" marR="63500" lvl="0" indent="0" algn="ctr" rtl="0">
              <a:lnSpc>
                <a:spcPct val="90000"/>
              </a:lnSpc>
              <a:spcBef>
                <a:spcPts val="400"/>
              </a:spcBef>
              <a:spcAft>
                <a:spcPts val="0"/>
              </a:spcAft>
              <a:buClr>
                <a:srgbClr val="66FF33"/>
              </a:buClr>
              <a:buSzPts val="4000"/>
              <a:buNone/>
            </a:pPr>
            <a:r>
              <a:rPr lang="en-US" sz="4000" dirty="0">
                <a:solidFill>
                  <a:srgbClr val="66FF33"/>
                </a:solidFill>
                <a:latin typeface="Arial"/>
                <a:ea typeface="Arial"/>
                <a:cs typeface="Arial"/>
                <a:sym typeface="Arial"/>
              </a:rPr>
              <a:t>$5,000</a:t>
            </a:r>
            <a:endParaRPr dirty="0"/>
          </a:p>
          <a:p>
            <a:pPr marL="228600" marR="64006" lvl="0" indent="0" algn="r" rtl="0">
              <a:lnSpc>
                <a:spcPct val="90000"/>
              </a:lnSpc>
              <a:spcBef>
                <a:spcPts val="400"/>
              </a:spcBef>
              <a:spcAft>
                <a:spcPts val="0"/>
              </a:spcAft>
              <a:buClr>
                <a:schemeClr val="lt1"/>
              </a:buClr>
              <a:buSzPts val="2700"/>
              <a:buFont typeface="Lucida Sans"/>
              <a:buNone/>
            </a:pPr>
            <a:endParaRPr/>
          </a:p>
        </p:txBody>
      </p:sp>
      <p:sp>
        <p:nvSpPr>
          <p:cNvPr id="212" name="Google Shape;212;gd92177bdbb_0_31"/>
          <p:cNvSpPr txBox="1"/>
          <p:nvPr/>
        </p:nvSpPr>
        <p:spPr>
          <a:xfrm>
            <a:off x="1005050" y="3467825"/>
            <a:ext cx="7177200" cy="2031295"/>
          </a:xfrm>
          <a:prstGeom prst="rect">
            <a:avLst/>
          </a:prstGeom>
          <a:noFill/>
          <a:ln>
            <a:noFill/>
          </a:ln>
        </p:spPr>
        <p:txBody>
          <a:bodyPr spcFirstLastPara="1" wrap="square" lIns="91425" tIns="91425" rIns="91425" bIns="91425" anchor="t" anchorCtr="0">
            <a:spAutoFit/>
          </a:bodyPr>
          <a:lstStyle/>
          <a:p>
            <a:r>
              <a:rPr lang="en-US" sz="2400" dirty="0">
                <a:solidFill>
                  <a:srgbClr val="FFFFFF"/>
                </a:solidFill>
              </a:rPr>
              <a:t>Support for the case manager’s salary. The case manager connects individuals facing challenges due to financial, physical, and/or mental health issues with resources in the community at their new, second location, in Aberdeen. </a:t>
            </a:r>
            <a:endParaRPr lang="en-US" sz="240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Google Shape;232;gd92177bdbb_0_1"/>
          <p:cNvSpPr txBox="1">
            <a:spLocks noGrp="1"/>
          </p:cNvSpPr>
          <p:nvPr>
            <p:ph type="title"/>
          </p:nvPr>
        </p:nvSpPr>
        <p:spPr>
          <a:xfrm>
            <a:off x="598750" y="456450"/>
            <a:ext cx="7772400" cy="1829700"/>
          </a:xfrm>
          <a:prstGeom prst="rect">
            <a:avLst/>
          </a:prstGeom>
          <a:noFill/>
          <a:ln>
            <a:noFill/>
          </a:ln>
        </p:spPr>
        <p:txBody>
          <a:bodyPr spcFirstLastPara="1" wrap="square" lIns="91425" tIns="45700" rIns="91425" bIns="45700" anchor="b" anchorCtr="0">
            <a:noAutofit/>
          </a:bodyPr>
          <a:lstStyle/>
          <a:p>
            <a:pPr marL="57150" lvl="0" indent="0" algn="ctr" rtl="0">
              <a:lnSpc>
                <a:spcPct val="115000"/>
              </a:lnSpc>
              <a:spcBef>
                <a:spcPts val="0"/>
              </a:spcBef>
              <a:spcAft>
                <a:spcPts val="0"/>
              </a:spcAft>
              <a:buClr>
                <a:schemeClr val="dk1"/>
              </a:buClr>
              <a:buSzPts val="1100"/>
              <a:buFont typeface="Arial"/>
              <a:buNone/>
            </a:pPr>
            <a:r>
              <a:rPr lang="en-US" b="1" dirty="0">
                <a:latin typeface="Arial"/>
                <a:ea typeface="Arial"/>
                <a:cs typeface="Arial"/>
                <a:sym typeface="Arial"/>
              </a:rPr>
              <a:t>Found in Faith Ministries</a:t>
            </a:r>
            <a:endParaRPr b="1" dirty="0">
              <a:latin typeface="Arial"/>
              <a:ea typeface="Arial"/>
              <a:cs typeface="Arial"/>
              <a:sym typeface="Arial"/>
            </a:endParaRPr>
          </a:p>
          <a:p>
            <a:pPr marL="57150" algn="ctr">
              <a:lnSpc>
                <a:spcPct val="115000"/>
              </a:lnSpc>
              <a:buClr>
                <a:schemeClr val="dk1"/>
              </a:buClr>
              <a:buSzPts val="1100"/>
            </a:pPr>
            <a:r>
              <a:rPr lang="en-US" sz="2000" dirty="0">
                <a:latin typeface="Arial"/>
                <a:ea typeface="Arial"/>
                <a:cs typeface="Arial"/>
                <a:sym typeface="Arial"/>
              </a:rPr>
              <a:t>Transportation Scholarship Applicants</a:t>
            </a:r>
            <a:endParaRPr sz="2000">
              <a:latin typeface="Arial"/>
              <a:ea typeface="Arial"/>
              <a:cs typeface="Arial"/>
            </a:endParaRPr>
          </a:p>
        </p:txBody>
      </p:sp>
      <p:sp>
        <p:nvSpPr>
          <p:cNvPr id="233" name="Google Shape;233;gd92177bdbb_0_1"/>
          <p:cNvSpPr txBox="1">
            <a:spLocks noGrp="1"/>
          </p:cNvSpPr>
          <p:nvPr>
            <p:ph type="body" idx="1"/>
          </p:nvPr>
        </p:nvSpPr>
        <p:spPr>
          <a:xfrm>
            <a:off x="497814" y="2168637"/>
            <a:ext cx="7772400" cy="1199700"/>
          </a:xfrm>
          <a:prstGeom prst="rect">
            <a:avLst/>
          </a:prstGeom>
          <a:noFill/>
          <a:ln>
            <a:noFill/>
          </a:ln>
        </p:spPr>
        <p:txBody>
          <a:bodyPr spcFirstLastPara="1" wrap="square" lIns="91425" tIns="45700" rIns="91425" bIns="45700" anchor="t" anchorCtr="0">
            <a:noAutofit/>
          </a:bodyPr>
          <a:lstStyle/>
          <a:p>
            <a:pPr marL="228600" lvl="0" indent="0" algn="ctr" rtl="0">
              <a:lnSpc>
                <a:spcPct val="90000"/>
              </a:lnSpc>
              <a:spcBef>
                <a:spcPts val="0"/>
              </a:spcBef>
              <a:spcAft>
                <a:spcPts val="0"/>
              </a:spcAft>
              <a:buClr>
                <a:schemeClr val="lt1"/>
              </a:buClr>
              <a:buSzPts val="2700"/>
              <a:buNone/>
            </a:pPr>
            <a:endParaRPr/>
          </a:p>
          <a:p>
            <a:pPr marL="228600" marR="63500" lvl="0" indent="0" algn="ctr" rtl="0">
              <a:lnSpc>
                <a:spcPct val="90000"/>
              </a:lnSpc>
              <a:spcBef>
                <a:spcPts val="400"/>
              </a:spcBef>
              <a:spcAft>
                <a:spcPts val="0"/>
              </a:spcAft>
              <a:buClr>
                <a:srgbClr val="66FF33"/>
              </a:buClr>
              <a:buSzPts val="4000"/>
              <a:buNone/>
            </a:pPr>
            <a:r>
              <a:rPr lang="en-US" sz="4000" dirty="0">
                <a:solidFill>
                  <a:srgbClr val="66FF33"/>
                </a:solidFill>
                <a:latin typeface="Arial"/>
                <a:ea typeface="Arial"/>
                <a:cs typeface="Arial"/>
                <a:sym typeface="Arial"/>
              </a:rPr>
              <a:t>$3,200</a:t>
            </a:r>
            <a:endParaRPr dirty="0"/>
          </a:p>
          <a:p>
            <a:pPr marL="228600" marR="64006" lvl="0" indent="0" algn="r" rtl="0">
              <a:lnSpc>
                <a:spcPct val="90000"/>
              </a:lnSpc>
              <a:spcBef>
                <a:spcPts val="400"/>
              </a:spcBef>
              <a:spcAft>
                <a:spcPts val="0"/>
              </a:spcAft>
              <a:buClr>
                <a:schemeClr val="lt1"/>
              </a:buClr>
              <a:buSzPts val="2700"/>
              <a:buFont typeface="Lucida Sans"/>
              <a:buNone/>
            </a:pPr>
            <a:endParaRPr/>
          </a:p>
        </p:txBody>
      </p:sp>
      <p:sp>
        <p:nvSpPr>
          <p:cNvPr id="234" name="Google Shape;234;gd92177bdbb_0_1"/>
          <p:cNvSpPr txBox="1"/>
          <p:nvPr/>
        </p:nvSpPr>
        <p:spPr>
          <a:xfrm>
            <a:off x="895046" y="3371288"/>
            <a:ext cx="7177200" cy="2492960"/>
          </a:xfrm>
          <a:prstGeom prst="rect">
            <a:avLst/>
          </a:prstGeom>
          <a:noFill/>
          <a:ln>
            <a:noFill/>
          </a:ln>
        </p:spPr>
        <p:txBody>
          <a:bodyPr spcFirstLastPara="1" wrap="square" lIns="91425" tIns="91425" rIns="91425" bIns="91425" anchor="t" anchorCtr="0">
            <a:spAutoFit/>
          </a:bodyPr>
          <a:lstStyle/>
          <a:p>
            <a:r>
              <a:rPr lang="en-US" sz="2500" dirty="0">
                <a:solidFill>
                  <a:schemeClr val="bg1"/>
                </a:solidFill>
              </a:rPr>
              <a:t>Found in Faith Ministries seeks to increase funding available for their Transportation Scholarship applicants. They anticipate being able to serve approximately 24 more Harford County families, increasing their service provision by 10-15% with the support of the WGC.</a:t>
            </a:r>
            <a:endParaRPr lang="en-US" dirty="0">
              <a:solidFill>
                <a:schemeClr val="bg1"/>
              </a:solidFill>
            </a:endParaRPr>
          </a:p>
        </p:txBody>
      </p:sp>
      <p:sp>
        <p:nvSpPr>
          <p:cNvPr id="5" name="TextBox 4">
            <a:extLst>
              <a:ext uri="{FF2B5EF4-FFF2-40B4-BE49-F238E27FC236}">
                <a16:creationId xmlns:a16="http://schemas.microsoft.com/office/drawing/2014/main" id="{578FAC27-553F-4B5E-8846-7DE02A3B4B4D}"/>
              </a:ext>
            </a:extLst>
          </p:cNvPr>
          <p:cNvSpPr txBox="1"/>
          <p:nvPr/>
        </p:nvSpPr>
        <p:spPr>
          <a:xfrm rot="19442794">
            <a:off x="3330281" y="1038025"/>
            <a:ext cx="2700632" cy="707886"/>
          </a:xfrm>
          <a:prstGeom prst="rect">
            <a:avLst/>
          </a:prstGeom>
          <a:noFill/>
        </p:spPr>
        <p:txBody>
          <a:bodyPr wrap="square" lIns="91440" tIns="45720" rIns="91440" bIns="45720" rtlCol="0" anchor="t">
            <a:spAutoFit/>
          </a:bodyPr>
          <a:lstStyle/>
          <a:p>
            <a:endParaRPr lang="en-US" sz="4000" dirty="0">
              <a:solidFill>
                <a:srgbClr val="FF0000"/>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Google Shape;239;gd92177bdbb_0_50"/>
          <p:cNvSpPr txBox="1">
            <a:spLocks noGrp="1"/>
          </p:cNvSpPr>
          <p:nvPr>
            <p:ph type="title"/>
          </p:nvPr>
        </p:nvSpPr>
        <p:spPr>
          <a:xfrm>
            <a:off x="850225" y="875723"/>
            <a:ext cx="7772400" cy="1076926"/>
          </a:xfrm>
          <a:prstGeom prst="rect">
            <a:avLst/>
          </a:prstGeom>
          <a:noFill/>
          <a:ln>
            <a:noFill/>
          </a:ln>
        </p:spPr>
        <p:txBody>
          <a:bodyPr spcFirstLastPara="1" wrap="square" lIns="91425" tIns="45700" rIns="91425" bIns="45700" anchor="b" anchorCtr="0">
            <a:noAutofit/>
          </a:bodyPr>
          <a:lstStyle/>
          <a:p>
            <a:pPr marL="57150" lvl="0" indent="0" algn="ctr" rtl="0">
              <a:lnSpc>
                <a:spcPct val="115000"/>
              </a:lnSpc>
              <a:spcBef>
                <a:spcPts val="0"/>
              </a:spcBef>
              <a:spcAft>
                <a:spcPts val="0"/>
              </a:spcAft>
              <a:buClr>
                <a:schemeClr val="dk1"/>
              </a:buClr>
              <a:buSzPts val="1100"/>
              <a:buFont typeface="Arial"/>
              <a:buNone/>
            </a:pPr>
            <a:r>
              <a:rPr lang="en-US" b="1" dirty="0">
                <a:latin typeface="Arial"/>
                <a:ea typeface="Arial"/>
                <a:cs typeface="Arial"/>
                <a:sym typeface="Arial"/>
              </a:rPr>
              <a:t>Girls on the Run</a:t>
            </a:r>
            <a:endParaRPr b="1" dirty="0">
              <a:latin typeface="Arial"/>
              <a:ea typeface="Arial"/>
              <a:cs typeface="Arial"/>
              <a:sym typeface="Arial"/>
            </a:endParaRPr>
          </a:p>
        </p:txBody>
      </p:sp>
      <p:sp>
        <p:nvSpPr>
          <p:cNvPr id="240" name="Google Shape;240;gd92177bdbb_0_50"/>
          <p:cNvSpPr txBox="1">
            <a:spLocks noGrp="1"/>
          </p:cNvSpPr>
          <p:nvPr>
            <p:ph type="body" idx="1"/>
          </p:nvPr>
        </p:nvSpPr>
        <p:spPr>
          <a:xfrm>
            <a:off x="608308" y="1786602"/>
            <a:ext cx="7772400" cy="723681"/>
          </a:xfrm>
          <a:prstGeom prst="rect">
            <a:avLst/>
          </a:prstGeom>
          <a:noFill/>
          <a:ln>
            <a:noFill/>
          </a:ln>
        </p:spPr>
        <p:txBody>
          <a:bodyPr spcFirstLastPara="1" wrap="square" lIns="91425" tIns="45700" rIns="91425" bIns="45700" anchor="t" anchorCtr="0">
            <a:noAutofit/>
          </a:bodyPr>
          <a:lstStyle/>
          <a:p>
            <a:pPr marL="228600" lvl="0" indent="0" algn="ctr" rtl="0">
              <a:lnSpc>
                <a:spcPct val="90000"/>
              </a:lnSpc>
              <a:spcBef>
                <a:spcPts val="0"/>
              </a:spcBef>
              <a:spcAft>
                <a:spcPts val="0"/>
              </a:spcAft>
              <a:buClr>
                <a:schemeClr val="lt1"/>
              </a:buClr>
              <a:buSzPts val="2700"/>
              <a:buNone/>
            </a:pPr>
            <a:endParaRPr dirty="0"/>
          </a:p>
          <a:p>
            <a:pPr marL="228600" marR="63500" lvl="0" indent="0" algn="ctr" rtl="0">
              <a:lnSpc>
                <a:spcPct val="90000"/>
              </a:lnSpc>
              <a:spcBef>
                <a:spcPts val="400"/>
              </a:spcBef>
              <a:spcAft>
                <a:spcPts val="0"/>
              </a:spcAft>
              <a:buClr>
                <a:srgbClr val="66FF33"/>
              </a:buClr>
              <a:buSzPts val="4000"/>
              <a:buNone/>
            </a:pPr>
            <a:r>
              <a:rPr lang="en-US" sz="4000" dirty="0">
                <a:solidFill>
                  <a:srgbClr val="66FF33"/>
                </a:solidFill>
                <a:latin typeface="Arial"/>
                <a:ea typeface="Arial"/>
                <a:cs typeface="Arial"/>
                <a:sym typeface="Arial"/>
              </a:rPr>
              <a:t>$3,000</a:t>
            </a:r>
            <a:endParaRPr dirty="0"/>
          </a:p>
          <a:p>
            <a:pPr marL="228600" marR="64006" lvl="0" indent="0" algn="r" rtl="0">
              <a:lnSpc>
                <a:spcPct val="90000"/>
              </a:lnSpc>
              <a:spcBef>
                <a:spcPts val="400"/>
              </a:spcBef>
              <a:spcAft>
                <a:spcPts val="0"/>
              </a:spcAft>
              <a:buClr>
                <a:schemeClr val="lt1"/>
              </a:buClr>
              <a:buSzPts val="2700"/>
              <a:buFont typeface="Lucida Sans"/>
              <a:buNone/>
            </a:pPr>
            <a:endParaRPr dirty="0"/>
          </a:p>
        </p:txBody>
      </p:sp>
      <p:sp>
        <p:nvSpPr>
          <p:cNvPr id="241" name="Google Shape;241;gd92177bdbb_0_50"/>
          <p:cNvSpPr txBox="1"/>
          <p:nvPr/>
        </p:nvSpPr>
        <p:spPr>
          <a:xfrm>
            <a:off x="1094575" y="3291215"/>
            <a:ext cx="7283700" cy="1384964"/>
          </a:xfrm>
          <a:prstGeom prst="rect">
            <a:avLst/>
          </a:prstGeom>
          <a:noFill/>
          <a:ln>
            <a:noFill/>
          </a:ln>
        </p:spPr>
        <p:txBody>
          <a:bodyPr spcFirstLastPara="1" wrap="square" lIns="91425" tIns="91425" rIns="91425" bIns="91425" anchor="t" anchorCtr="0">
            <a:spAutoFit/>
          </a:bodyPr>
          <a:lstStyle/>
          <a:p>
            <a:r>
              <a:rPr lang="en-US" sz="2600" dirty="0">
                <a:solidFill>
                  <a:schemeClr val="bg1"/>
                </a:solidFill>
              </a:rPr>
              <a:t>An emotional support training program for girls ages 8-13. We will fund everything needed for one season for up to 15 girls. </a:t>
            </a:r>
            <a:endParaRPr lang="en-US" sz="2300">
              <a:solidFill>
                <a:schemeClr val="bg1"/>
              </a:solidFill>
            </a:endParaRPr>
          </a:p>
        </p:txBody>
      </p:sp>
    </p:spTree>
    <p:extLst>
      <p:ext uri="{BB962C8B-B14F-4D97-AF65-F5344CB8AC3E}">
        <p14:creationId xmlns:p14="http://schemas.microsoft.com/office/powerpoint/2010/main" val="28089377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Google Shape;239;gd92177bdbb_0_50"/>
          <p:cNvSpPr txBox="1">
            <a:spLocks noGrp="1"/>
          </p:cNvSpPr>
          <p:nvPr>
            <p:ph type="title"/>
          </p:nvPr>
        </p:nvSpPr>
        <p:spPr>
          <a:xfrm>
            <a:off x="850225" y="920004"/>
            <a:ext cx="7772400" cy="1829700"/>
          </a:xfrm>
          <a:prstGeom prst="rect">
            <a:avLst/>
          </a:prstGeom>
          <a:noFill/>
          <a:ln>
            <a:noFill/>
          </a:ln>
        </p:spPr>
        <p:txBody>
          <a:bodyPr spcFirstLastPara="1" wrap="square" lIns="91425" tIns="45700" rIns="91425" bIns="45700" anchor="b" anchorCtr="0">
            <a:noAutofit/>
          </a:bodyPr>
          <a:lstStyle/>
          <a:p>
            <a:pPr marL="57150" lvl="0" indent="0" algn="ctr" rtl="0">
              <a:lnSpc>
                <a:spcPct val="115000"/>
              </a:lnSpc>
              <a:spcBef>
                <a:spcPts val="0"/>
              </a:spcBef>
              <a:spcAft>
                <a:spcPts val="0"/>
              </a:spcAft>
              <a:buClr>
                <a:schemeClr val="dk1"/>
              </a:buClr>
              <a:buSzPts val="1100"/>
              <a:buFont typeface="Arial"/>
              <a:buNone/>
            </a:pPr>
            <a:r>
              <a:rPr lang="en-US" b="1" dirty="0">
                <a:latin typeface="Arial"/>
                <a:ea typeface="Arial"/>
                <a:cs typeface="Arial"/>
                <a:sym typeface="Arial"/>
              </a:rPr>
              <a:t>Habitat for Humanity Susquehanna</a:t>
            </a:r>
            <a:endParaRPr b="1" dirty="0">
              <a:latin typeface="Arial"/>
              <a:ea typeface="Arial"/>
              <a:cs typeface="Arial"/>
              <a:sym typeface="Arial"/>
            </a:endParaRPr>
          </a:p>
          <a:p>
            <a:pPr marL="57150" algn="ctr">
              <a:lnSpc>
                <a:spcPct val="114999"/>
              </a:lnSpc>
            </a:pPr>
            <a:r>
              <a:rPr lang="en-US" sz="2000" dirty="0">
                <a:latin typeface="Arial"/>
                <a:cs typeface="Arial"/>
                <a:sym typeface="Arial"/>
              </a:rPr>
              <a:t>Empowering Women Through Shelter</a:t>
            </a:r>
            <a:endParaRPr sz="2000">
              <a:latin typeface="Arial"/>
            </a:endParaRPr>
          </a:p>
        </p:txBody>
      </p:sp>
      <p:sp>
        <p:nvSpPr>
          <p:cNvPr id="240" name="Google Shape;240;gd92177bdbb_0_50"/>
          <p:cNvSpPr txBox="1">
            <a:spLocks noGrp="1"/>
          </p:cNvSpPr>
          <p:nvPr>
            <p:ph type="body" idx="1"/>
          </p:nvPr>
        </p:nvSpPr>
        <p:spPr>
          <a:xfrm>
            <a:off x="685800" y="2472956"/>
            <a:ext cx="7772400" cy="1199700"/>
          </a:xfrm>
          <a:prstGeom prst="rect">
            <a:avLst/>
          </a:prstGeom>
          <a:noFill/>
          <a:ln>
            <a:noFill/>
          </a:ln>
        </p:spPr>
        <p:txBody>
          <a:bodyPr spcFirstLastPara="1" wrap="square" lIns="91425" tIns="45700" rIns="91425" bIns="45700" anchor="t" anchorCtr="0">
            <a:noAutofit/>
          </a:bodyPr>
          <a:lstStyle/>
          <a:p>
            <a:pPr marL="228600" lvl="0" indent="0" algn="ctr" rtl="0">
              <a:lnSpc>
                <a:spcPct val="90000"/>
              </a:lnSpc>
              <a:spcBef>
                <a:spcPts val="0"/>
              </a:spcBef>
              <a:spcAft>
                <a:spcPts val="0"/>
              </a:spcAft>
              <a:buClr>
                <a:schemeClr val="lt1"/>
              </a:buClr>
              <a:buSzPts val="2700"/>
              <a:buNone/>
            </a:pPr>
            <a:endParaRPr dirty="0"/>
          </a:p>
          <a:p>
            <a:pPr marL="228600" marR="63500" lvl="0" indent="0" algn="ctr" rtl="0">
              <a:lnSpc>
                <a:spcPct val="90000"/>
              </a:lnSpc>
              <a:spcBef>
                <a:spcPts val="400"/>
              </a:spcBef>
              <a:spcAft>
                <a:spcPts val="0"/>
              </a:spcAft>
              <a:buClr>
                <a:srgbClr val="66FF33"/>
              </a:buClr>
              <a:buSzPts val="4000"/>
              <a:buNone/>
            </a:pPr>
            <a:r>
              <a:rPr lang="en-US" sz="4000" dirty="0">
                <a:solidFill>
                  <a:srgbClr val="66FF33"/>
                </a:solidFill>
                <a:latin typeface="Arial"/>
                <a:ea typeface="Arial"/>
                <a:cs typeface="Arial"/>
                <a:sym typeface="Arial"/>
              </a:rPr>
              <a:t>$5,000</a:t>
            </a:r>
            <a:endParaRPr dirty="0"/>
          </a:p>
          <a:p>
            <a:pPr marL="228600" marR="64006" lvl="0" indent="0" algn="r" rtl="0">
              <a:lnSpc>
                <a:spcPct val="90000"/>
              </a:lnSpc>
              <a:spcBef>
                <a:spcPts val="400"/>
              </a:spcBef>
              <a:spcAft>
                <a:spcPts val="0"/>
              </a:spcAft>
              <a:buClr>
                <a:schemeClr val="lt1"/>
              </a:buClr>
              <a:buSzPts val="2700"/>
              <a:buFont typeface="Lucida Sans"/>
              <a:buNone/>
            </a:pPr>
            <a:endParaRPr dirty="0"/>
          </a:p>
        </p:txBody>
      </p:sp>
      <p:sp>
        <p:nvSpPr>
          <p:cNvPr id="241" name="Google Shape;241;gd92177bdbb_0_50"/>
          <p:cNvSpPr txBox="1"/>
          <p:nvPr/>
        </p:nvSpPr>
        <p:spPr>
          <a:xfrm>
            <a:off x="1039224" y="3579040"/>
            <a:ext cx="7283700" cy="1723518"/>
          </a:xfrm>
          <a:prstGeom prst="rect">
            <a:avLst/>
          </a:prstGeom>
          <a:noFill/>
          <a:ln>
            <a:noFill/>
          </a:ln>
        </p:spPr>
        <p:txBody>
          <a:bodyPr spcFirstLastPara="1" wrap="square" lIns="91425" tIns="91425" rIns="91425" bIns="91425" anchor="t" anchorCtr="0">
            <a:spAutoFit/>
          </a:bodyPr>
          <a:lstStyle/>
          <a:p>
            <a:r>
              <a:rPr lang="en-US" sz="2500" dirty="0">
                <a:solidFill>
                  <a:schemeClr val="lt1"/>
                </a:solidFill>
              </a:rPr>
              <a:t>Grant funds will be used towards construction costs for homes in Havre de Grace – the last duplex in the Revolution/Stokes community and a duplex on Erie Street. </a:t>
            </a:r>
            <a:endParaRPr lang="en-US" b="1" dirty="0">
              <a:solidFill>
                <a:schemeClr val="lt1"/>
              </a:solidFill>
            </a:endParaRPr>
          </a:p>
        </p:txBody>
      </p:sp>
      <p:sp>
        <p:nvSpPr>
          <p:cNvPr id="5" name="TextBox 4">
            <a:extLst>
              <a:ext uri="{FF2B5EF4-FFF2-40B4-BE49-F238E27FC236}">
                <a16:creationId xmlns:a16="http://schemas.microsoft.com/office/drawing/2014/main" id="{E637FB16-FC82-44ED-9AF1-5E3285C97413}"/>
              </a:ext>
            </a:extLst>
          </p:cNvPr>
          <p:cNvSpPr txBox="1"/>
          <p:nvPr/>
        </p:nvSpPr>
        <p:spPr>
          <a:xfrm rot="19442794">
            <a:off x="3330281" y="1038025"/>
            <a:ext cx="2700632" cy="707886"/>
          </a:xfrm>
          <a:prstGeom prst="rect">
            <a:avLst/>
          </a:prstGeom>
          <a:noFill/>
        </p:spPr>
        <p:txBody>
          <a:bodyPr wrap="square" lIns="91440" tIns="45720" rIns="91440" bIns="45720" rtlCol="0" anchor="t">
            <a:spAutoFit/>
          </a:bodyPr>
          <a:lstStyle/>
          <a:p>
            <a:endParaRPr lang="en-US" sz="4000" dirty="0">
              <a:solidFill>
                <a:srgbClr val="FF0000"/>
              </a:solidFill>
            </a:endParaRPr>
          </a:p>
        </p:txBody>
      </p:sp>
    </p:spTree>
    <p:extLst>
      <p:ext uri="{BB962C8B-B14F-4D97-AF65-F5344CB8AC3E}">
        <p14:creationId xmlns:p14="http://schemas.microsoft.com/office/powerpoint/2010/main" val="390358079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gd92177bdbb_0_37"/>
          <p:cNvSpPr txBox="1">
            <a:spLocks noGrp="1"/>
          </p:cNvSpPr>
          <p:nvPr>
            <p:ph type="title"/>
          </p:nvPr>
        </p:nvSpPr>
        <p:spPr>
          <a:xfrm>
            <a:off x="869575" y="833675"/>
            <a:ext cx="7772400" cy="1829700"/>
          </a:xfrm>
          <a:prstGeom prst="rect">
            <a:avLst/>
          </a:prstGeom>
          <a:noFill/>
          <a:ln>
            <a:noFill/>
          </a:ln>
        </p:spPr>
        <p:txBody>
          <a:bodyPr spcFirstLastPara="1" wrap="square" lIns="91425" tIns="45700" rIns="91425" bIns="45700" anchor="b" anchorCtr="0">
            <a:noAutofit/>
          </a:bodyPr>
          <a:lstStyle/>
          <a:p>
            <a:pPr marL="57150" lvl="0" indent="0" algn="ctr" rtl="0">
              <a:lnSpc>
                <a:spcPct val="115000"/>
              </a:lnSpc>
              <a:spcBef>
                <a:spcPts val="0"/>
              </a:spcBef>
              <a:spcAft>
                <a:spcPts val="0"/>
              </a:spcAft>
              <a:buClr>
                <a:schemeClr val="dk1"/>
              </a:buClr>
              <a:buSzPts val="1100"/>
              <a:buFont typeface="Arial"/>
              <a:buNone/>
            </a:pPr>
            <a:r>
              <a:rPr lang="en-US" b="1" dirty="0">
                <a:latin typeface="Arial"/>
                <a:ea typeface="Arial"/>
                <a:cs typeface="Arial"/>
                <a:sym typeface="Arial"/>
              </a:rPr>
              <a:t>Harford County Education Foundation</a:t>
            </a:r>
            <a:endParaRPr b="1" dirty="0">
              <a:latin typeface="Arial"/>
              <a:ea typeface="Arial"/>
              <a:cs typeface="Arial"/>
              <a:sym typeface="Arial"/>
            </a:endParaRPr>
          </a:p>
          <a:p>
            <a:pPr marL="57150" lvl="0" indent="0" algn="ctr" rtl="0">
              <a:lnSpc>
                <a:spcPct val="115000"/>
              </a:lnSpc>
              <a:spcBef>
                <a:spcPts val="0"/>
              </a:spcBef>
              <a:spcAft>
                <a:spcPts val="0"/>
              </a:spcAft>
              <a:buClr>
                <a:schemeClr val="dk1"/>
              </a:buClr>
              <a:buSzPts val="1100"/>
              <a:buFont typeface="Arial"/>
              <a:buNone/>
            </a:pPr>
            <a:r>
              <a:rPr lang="en-US" sz="2000" dirty="0">
                <a:latin typeface="Arial"/>
                <a:ea typeface="Arial"/>
                <a:cs typeface="Arial"/>
                <a:sym typeface="Arial"/>
              </a:rPr>
              <a:t>Littles University</a:t>
            </a:r>
            <a:endParaRPr sz="2000">
              <a:latin typeface="Arial"/>
              <a:ea typeface="Arial"/>
              <a:cs typeface="Arial"/>
            </a:endParaRPr>
          </a:p>
        </p:txBody>
      </p:sp>
      <p:sp>
        <p:nvSpPr>
          <p:cNvPr id="218" name="Google Shape;218;gd92177bdbb_0_37"/>
          <p:cNvSpPr txBox="1">
            <a:spLocks noGrp="1"/>
          </p:cNvSpPr>
          <p:nvPr>
            <p:ph type="body" idx="1"/>
          </p:nvPr>
        </p:nvSpPr>
        <p:spPr>
          <a:xfrm>
            <a:off x="734175" y="2432457"/>
            <a:ext cx="7772400" cy="1199700"/>
          </a:xfrm>
          <a:prstGeom prst="rect">
            <a:avLst/>
          </a:prstGeom>
          <a:noFill/>
          <a:ln>
            <a:noFill/>
          </a:ln>
        </p:spPr>
        <p:txBody>
          <a:bodyPr spcFirstLastPara="1" wrap="square" lIns="91425" tIns="45700" rIns="91425" bIns="45700" anchor="t" anchorCtr="0">
            <a:noAutofit/>
          </a:bodyPr>
          <a:lstStyle/>
          <a:p>
            <a:pPr marL="228600" lvl="0" indent="0" algn="ctr" rtl="0">
              <a:lnSpc>
                <a:spcPct val="90000"/>
              </a:lnSpc>
              <a:spcBef>
                <a:spcPts val="0"/>
              </a:spcBef>
              <a:spcAft>
                <a:spcPts val="0"/>
              </a:spcAft>
              <a:buClr>
                <a:schemeClr val="lt1"/>
              </a:buClr>
              <a:buSzPts val="2700"/>
              <a:buNone/>
            </a:pPr>
            <a:endParaRPr dirty="0"/>
          </a:p>
          <a:p>
            <a:pPr marL="228600" marR="63500" lvl="0" indent="0" algn="ctr" rtl="0">
              <a:lnSpc>
                <a:spcPct val="90000"/>
              </a:lnSpc>
              <a:spcBef>
                <a:spcPts val="400"/>
              </a:spcBef>
              <a:spcAft>
                <a:spcPts val="0"/>
              </a:spcAft>
              <a:buClr>
                <a:srgbClr val="66FF33"/>
              </a:buClr>
              <a:buSzPts val="4000"/>
              <a:buNone/>
            </a:pPr>
            <a:r>
              <a:rPr lang="en-US" sz="4000" dirty="0">
                <a:solidFill>
                  <a:srgbClr val="66FF33"/>
                </a:solidFill>
                <a:latin typeface="Arial"/>
                <a:ea typeface="Arial"/>
                <a:cs typeface="Arial"/>
                <a:sym typeface="Arial"/>
              </a:rPr>
              <a:t>$3,500</a:t>
            </a:r>
            <a:endParaRPr dirty="0"/>
          </a:p>
          <a:p>
            <a:pPr marL="228600" marR="64006" lvl="0" indent="0" algn="r" rtl="0">
              <a:lnSpc>
                <a:spcPct val="90000"/>
              </a:lnSpc>
              <a:spcBef>
                <a:spcPts val="400"/>
              </a:spcBef>
              <a:spcAft>
                <a:spcPts val="0"/>
              </a:spcAft>
              <a:buClr>
                <a:schemeClr val="lt1"/>
              </a:buClr>
              <a:buSzPts val="2700"/>
              <a:buFont typeface="Lucida Sans"/>
              <a:buNone/>
            </a:pPr>
            <a:endParaRPr dirty="0"/>
          </a:p>
        </p:txBody>
      </p:sp>
      <p:sp>
        <p:nvSpPr>
          <p:cNvPr id="219" name="Google Shape;219;gd92177bdbb_0_37"/>
          <p:cNvSpPr txBox="1"/>
          <p:nvPr/>
        </p:nvSpPr>
        <p:spPr>
          <a:xfrm>
            <a:off x="908325" y="3748325"/>
            <a:ext cx="7525500" cy="2476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
        <p:nvSpPr>
          <p:cNvPr id="6" name="TextBox 5">
            <a:extLst>
              <a:ext uri="{FF2B5EF4-FFF2-40B4-BE49-F238E27FC236}">
                <a16:creationId xmlns:a16="http://schemas.microsoft.com/office/drawing/2014/main" id="{4F848FC2-C545-489C-89B7-16F3D1C806C1}"/>
              </a:ext>
            </a:extLst>
          </p:cNvPr>
          <p:cNvSpPr txBox="1"/>
          <p:nvPr/>
        </p:nvSpPr>
        <p:spPr>
          <a:xfrm rot="19442794">
            <a:off x="3330281" y="1038025"/>
            <a:ext cx="2700632" cy="707886"/>
          </a:xfrm>
          <a:prstGeom prst="rect">
            <a:avLst/>
          </a:prstGeom>
          <a:noFill/>
        </p:spPr>
        <p:txBody>
          <a:bodyPr wrap="square" lIns="91440" tIns="45720" rIns="91440" bIns="45720" rtlCol="0" anchor="t">
            <a:spAutoFit/>
          </a:bodyPr>
          <a:lstStyle/>
          <a:p>
            <a:endParaRPr lang="en-US" sz="4000" dirty="0">
              <a:solidFill>
                <a:srgbClr val="FF0000"/>
              </a:solidFill>
            </a:endParaRPr>
          </a:p>
        </p:txBody>
      </p:sp>
      <p:sp>
        <p:nvSpPr>
          <p:cNvPr id="220" name="Google Shape;220;gd92177bdbb_0_37"/>
          <p:cNvSpPr txBox="1"/>
          <p:nvPr/>
        </p:nvSpPr>
        <p:spPr>
          <a:xfrm>
            <a:off x="1005050" y="3709650"/>
            <a:ext cx="7428900" cy="2769959"/>
          </a:xfrm>
          <a:prstGeom prst="rect">
            <a:avLst/>
          </a:prstGeom>
          <a:noFill/>
          <a:ln>
            <a:noFill/>
          </a:ln>
        </p:spPr>
        <p:txBody>
          <a:bodyPr spcFirstLastPara="1" wrap="square" lIns="91425" tIns="91425" rIns="91425" bIns="91425" anchor="t" anchorCtr="0">
            <a:spAutoFit/>
          </a:bodyPr>
          <a:lstStyle/>
          <a:p>
            <a:r>
              <a:rPr lang="en-US" sz="2400" dirty="0">
                <a:solidFill>
                  <a:schemeClr val="lt1"/>
                </a:solidFill>
              </a:rPr>
              <a:t>HCEF has partnered with Harford County Public Schools to form “Littles University.” HCPS will release a video reading of an age-appropriate book and parents and children tune-in to participate in the reading on a monthly basis. In addition, HCEF ships the featured book to 250 children (birth to 5 years) each month.</a:t>
            </a:r>
            <a:endParaRPr lang="en-US" sz="2400">
              <a:solidFill>
                <a:schemeClr val="lt1"/>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gd92177bdbb_0_19"/>
          <p:cNvSpPr txBox="1">
            <a:spLocks noGrp="1"/>
          </p:cNvSpPr>
          <p:nvPr>
            <p:ph type="title"/>
          </p:nvPr>
        </p:nvSpPr>
        <p:spPr>
          <a:xfrm>
            <a:off x="637425" y="456450"/>
            <a:ext cx="7772400" cy="1829700"/>
          </a:xfrm>
          <a:prstGeom prst="rect">
            <a:avLst/>
          </a:prstGeom>
          <a:noFill/>
          <a:ln>
            <a:noFill/>
          </a:ln>
        </p:spPr>
        <p:txBody>
          <a:bodyPr spcFirstLastPara="1" wrap="square" lIns="91425" tIns="45700" rIns="91425" bIns="45700" anchor="b" anchorCtr="0">
            <a:noAutofit/>
          </a:bodyPr>
          <a:lstStyle/>
          <a:p>
            <a:pPr marL="57150" lvl="0" indent="0" algn="ctr" rtl="0">
              <a:lnSpc>
                <a:spcPct val="115000"/>
              </a:lnSpc>
              <a:spcBef>
                <a:spcPts val="0"/>
              </a:spcBef>
              <a:spcAft>
                <a:spcPts val="0"/>
              </a:spcAft>
              <a:buClr>
                <a:schemeClr val="dk1"/>
              </a:buClr>
              <a:buSzPts val="1100"/>
              <a:buFont typeface="Arial"/>
              <a:buNone/>
            </a:pPr>
            <a:r>
              <a:rPr lang="en-US" b="1" dirty="0">
                <a:latin typeface="Arial"/>
                <a:ea typeface="Arial"/>
                <a:cs typeface="Arial"/>
                <a:sym typeface="Arial"/>
              </a:rPr>
              <a:t>Harford Family House</a:t>
            </a:r>
            <a:endParaRPr b="1" dirty="0">
              <a:latin typeface="Arial"/>
              <a:ea typeface="Arial"/>
              <a:cs typeface="Arial"/>
              <a:sym typeface="Arial"/>
            </a:endParaRPr>
          </a:p>
          <a:p>
            <a:pPr marL="57150" lvl="0" indent="0" algn="ctr" rtl="0">
              <a:lnSpc>
                <a:spcPct val="115000"/>
              </a:lnSpc>
              <a:spcBef>
                <a:spcPts val="0"/>
              </a:spcBef>
              <a:spcAft>
                <a:spcPts val="0"/>
              </a:spcAft>
              <a:buClr>
                <a:schemeClr val="dk1"/>
              </a:buClr>
              <a:buSzPts val="1100"/>
              <a:buFont typeface="Arial"/>
              <a:buNone/>
            </a:pPr>
            <a:r>
              <a:rPr lang="en-US" sz="2000" dirty="0">
                <a:latin typeface="Arial"/>
                <a:ea typeface="Arial"/>
                <a:cs typeface="Arial"/>
                <a:sym typeface="Arial"/>
              </a:rPr>
              <a:t>Child Care</a:t>
            </a:r>
            <a:endParaRPr sz="2000">
              <a:latin typeface="Arial"/>
              <a:ea typeface="Arial"/>
              <a:cs typeface="Arial"/>
            </a:endParaRPr>
          </a:p>
        </p:txBody>
      </p:sp>
      <p:sp>
        <p:nvSpPr>
          <p:cNvPr id="197" name="Google Shape;197;gd92177bdbb_0_19"/>
          <p:cNvSpPr txBox="1">
            <a:spLocks noGrp="1"/>
          </p:cNvSpPr>
          <p:nvPr>
            <p:ph type="body" idx="1"/>
          </p:nvPr>
        </p:nvSpPr>
        <p:spPr>
          <a:xfrm>
            <a:off x="685800" y="2286153"/>
            <a:ext cx="7772400" cy="765600"/>
          </a:xfrm>
          <a:prstGeom prst="rect">
            <a:avLst/>
          </a:prstGeom>
          <a:noFill/>
          <a:ln>
            <a:noFill/>
          </a:ln>
        </p:spPr>
        <p:txBody>
          <a:bodyPr spcFirstLastPara="1" wrap="square" lIns="91425" tIns="45700" rIns="91425" bIns="45700" anchor="t" anchorCtr="0">
            <a:noAutofit/>
          </a:bodyPr>
          <a:lstStyle/>
          <a:p>
            <a:pPr marL="228600" lvl="0" indent="0" algn="ctr" rtl="0">
              <a:lnSpc>
                <a:spcPct val="90000"/>
              </a:lnSpc>
              <a:spcBef>
                <a:spcPts val="0"/>
              </a:spcBef>
              <a:spcAft>
                <a:spcPts val="0"/>
              </a:spcAft>
              <a:buClr>
                <a:schemeClr val="lt1"/>
              </a:buClr>
              <a:buSzPts val="2700"/>
              <a:buNone/>
            </a:pPr>
            <a:endParaRPr/>
          </a:p>
          <a:p>
            <a:pPr marL="228600" lvl="0" indent="0" algn="ctr" rtl="0">
              <a:lnSpc>
                <a:spcPct val="90000"/>
              </a:lnSpc>
              <a:spcBef>
                <a:spcPts val="400"/>
              </a:spcBef>
              <a:spcAft>
                <a:spcPts val="0"/>
              </a:spcAft>
              <a:buClr>
                <a:srgbClr val="66FF33"/>
              </a:buClr>
              <a:buSzPts val="4000"/>
              <a:buNone/>
            </a:pPr>
            <a:r>
              <a:rPr lang="en-US" sz="4000">
                <a:solidFill>
                  <a:srgbClr val="66FF33"/>
                </a:solidFill>
                <a:latin typeface="Arial"/>
                <a:ea typeface="Arial"/>
                <a:cs typeface="Arial"/>
                <a:sym typeface="Arial"/>
              </a:rPr>
              <a:t>$3,000</a:t>
            </a:r>
            <a:endParaRPr/>
          </a:p>
          <a:p>
            <a:pPr marL="228600" marR="64006" lvl="0" indent="0" algn="r" rtl="0">
              <a:lnSpc>
                <a:spcPct val="90000"/>
              </a:lnSpc>
              <a:spcBef>
                <a:spcPts val="400"/>
              </a:spcBef>
              <a:spcAft>
                <a:spcPts val="0"/>
              </a:spcAft>
              <a:buClr>
                <a:schemeClr val="lt1"/>
              </a:buClr>
              <a:buSzPts val="2700"/>
              <a:buFont typeface="Lucida Sans"/>
              <a:buNone/>
            </a:pPr>
            <a:endParaRPr/>
          </a:p>
        </p:txBody>
      </p:sp>
      <p:sp>
        <p:nvSpPr>
          <p:cNvPr id="198" name="Google Shape;198;gd92177bdbb_0_19"/>
          <p:cNvSpPr txBox="1"/>
          <p:nvPr/>
        </p:nvSpPr>
        <p:spPr>
          <a:xfrm>
            <a:off x="801950" y="3554875"/>
            <a:ext cx="7772400" cy="2923847"/>
          </a:xfrm>
          <a:prstGeom prst="rect">
            <a:avLst/>
          </a:prstGeom>
          <a:noFill/>
          <a:ln>
            <a:noFill/>
          </a:ln>
        </p:spPr>
        <p:txBody>
          <a:bodyPr spcFirstLastPara="1" wrap="square" lIns="91425" tIns="91425" rIns="91425" bIns="91425" anchor="t" anchorCtr="0">
            <a:spAutoFit/>
          </a:bodyPr>
          <a:lstStyle/>
          <a:p>
            <a:r>
              <a:rPr lang="en-US" sz="2500" dirty="0">
                <a:solidFill>
                  <a:schemeClr val="bg1"/>
                </a:solidFill>
              </a:rPr>
              <a:t>This funding will enable Harford Family House to provide direct financial assistance to families experiencing homelessness to address their childcare needs through a partnership with the Boys &amp; Girls Clubs and local daycare providers. Services will be mostly in Aberdeen and along the Rt 40 corridor.</a:t>
            </a:r>
            <a:endParaRPr lang="en-US">
              <a:solidFill>
                <a:schemeClr val="bg1"/>
              </a:solidFill>
            </a:endParaRPr>
          </a:p>
          <a:p>
            <a:br>
              <a:rPr lang="en-US" dirty="0"/>
            </a:br>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gd92177bdbb_0_13"/>
          <p:cNvSpPr txBox="1">
            <a:spLocks noGrp="1"/>
          </p:cNvSpPr>
          <p:nvPr>
            <p:ph type="title"/>
          </p:nvPr>
        </p:nvSpPr>
        <p:spPr>
          <a:xfrm>
            <a:off x="618100" y="466100"/>
            <a:ext cx="7772400" cy="1829700"/>
          </a:xfrm>
          <a:prstGeom prst="rect">
            <a:avLst/>
          </a:prstGeom>
          <a:noFill/>
          <a:ln>
            <a:noFill/>
          </a:ln>
        </p:spPr>
        <p:txBody>
          <a:bodyPr spcFirstLastPara="1" wrap="square" lIns="91425" tIns="45700" rIns="91425" bIns="45700" anchor="b" anchorCtr="0">
            <a:noAutofit/>
          </a:bodyPr>
          <a:lstStyle/>
          <a:p>
            <a:pPr marL="57150" lvl="0" indent="0" algn="ctr" rtl="0">
              <a:lnSpc>
                <a:spcPct val="115000"/>
              </a:lnSpc>
              <a:spcBef>
                <a:spcPts val="0"/>
              </a:spcBef>
              <a:spcAft>
                <a:spcPts val="0"/>
              </a:spcAft>
              <a:buClr>
                <a:schemeClr val="dk1"/>
              </a:buClr>
              <a:buSzPts val="1100"/>
              <a:buFont typeface="Arial"/>
              <a:buNone/>
            </a:pPr>
            <a:r>
              <a:rPr lang="en-US" b="1" dirty="0">
                <a:latin typeface="Arial"/>
                <a:ea typeface="Arial"/>
                <a:cs typeface="Arial"/>
                <a:sym typeface="Arial"/>
              </a:rPr>
              <a:t>Homecoming Project</a:t>
            </a:r>
            <a:endParaRPr b="1" dirty="0">
              <a:latin typeface="Arial"/>
              <a:ea typeface="Arial"/>
              <a:cs typeface="Arial"/>
              <a:sym typeface="Arial"/>
            </a:endParaRPr>
          </a:p>
          <a:p>
            <a:pPr marL="57150" algn="ctr">
              <a:lnSpc>
                <a:spcPct val="115000"/>
              </a:lnSpc>
              <a:buClr>
                <a:schemeClr val="dk1"/>
              </a:buClr>
              <a:buSzPts val="1100"/>
            </a:pPr>
            <a:r>
              <a:rPr lang="en-US" sz="2000" dirty="0">
                <a:latin typeface="Arial"/>
                <a:ea typeface="Arial"/>
                <a:cs typeface="Arial"/>
                <a:sym typeface="Arial"/>
              </a:rPr>
              <a:t>Life Skills </a:t>
            </a:r>
            <a:r>
              <a:rPr lang="en-US" sz="2000" dirty="0">
                <a:solidFill>
                  <a:srgbClr val="FFFFFF"/>
                </a:solidFill>
                <a:latin typeface="Arial"/>
                <a:ea typeface="Arial"/>
                <a:cs typeface="Arial"/>
                <a:sym typeface="Arial"/>
              </a:rPr>
              <a:t>Group</a:t>
            </a:r>
            <a:endParaRPr lang="en-US" sz="2000">
              <a:solidFill>
                <a:schemeClr val="dk1"/>
              </a:solidFill>
              <a:latin typeface="Arial"/>
              <a:ea typeface="Arial"/>
              <a:cs typeface="Arial"/>
            </a:endParaRPr>
          </a:p>
        </p:txBody>
      </p:sp>
      <p:sp>
        <p:nvSpPr>
          <p:cNvPr id="190" name="Google Shape;190;gd92177bdbb_0_13"/>
          <p:cNvSpPr txBox="1">
            <a:spLocks noGrp="1"/>
          </p:cNvSpPr>
          <p:nvPr>
            <p:ph type="body" idx="1"/>
          </p:nvPr>
        </p:nvSpPr>
        <p:spPr>
          <a:xfrm>
            <a:off x="618100" y="2345652"/>
            <a:ext cx="7772400" cy="869400"/>
          </a:xfrm>
          <a:prstGeom prst="rect">
            <a:avLst/>
          </a:prstGeom>
          <a:noFill/>
          <a:ln>
            <a:noFill/>
          </a:ln>
        </p:spPr>
        <p:txBody>
          <a:bodyPr spcFirstLastPara="1" wrap="square" lIns="91425" tIns="45700" rIns="91425" bIns="45700" anchor="t" anchorCtr="0">
            <a:noAutofit/>
          </a:bodyPr>
          <a:lstStyle/>
          <a:p>
            <a:pPr marL="228600" lvl="0" indent="0" algn="ctr" rtl="0">
              <a:lnSpc>
                <a:spcPct val="90000"/>
              </a:lnSpc>
              <a:spcBef>
                <a:spcPts val="0"/>
              </a:spcBef>
              <a:spcAft>
                <a:spcPts val="0"/>
              </a:spcAft>
              <a:buClr>
                <a:schemeClr val="lt1"/>
              </a:buClr>
              <a:buSzPts val="2700"/>
              <a:buNone/>
            </a:pPr>
            <a:endParaRPr/>
          </a:p>
          <a:p>
            <a:pPr marL="228600" marR="63500" lvl="0" indent="0" algn="ctr" rtl="0">
              <a:lnSpc>
                <a:spcPct val="90000"/>
              </a:lnSpc>
              <a:spcBef>
                <a:spcPts val="400"/>
              </a:spcBef>
              <a:spcAft>
                <a:spcPts val="0"/>
              </a:spcAft>
              <a:buClr>
                <a:srgbClr val="66FF33"/>
              </a:buClr>
              <a:buSzPts val="4000"/>
              <a:buNone/>
            </a:pPr>
            <a:r>
              <a:rPr lang="en-US" sz="4000" dirty="0">
                <a:solidFill>
                  <a:srgbClr val="66FF33"/>
                </a:solidFill>
                <a:latin typeface="Arial"/>
                <a:ea typeface="Arial"/>
                <a:cs typeface="Arial"/>
                <a:sym typeface="Arial"/>
              </a:rPr>
              <a:t>$3,500</a:t>
            </a:r>
            <a:endParaRPr dirty="0"/>
          </a:p>
          <a:p>
            <a:pPr marL="228600" marR="64006" lvl="0" indent="0" algn="r" rtl="0">
              <a:lnSpc>
                <a:spcPct val="90000"/>
              </a:lnSpc>
              <a:spcBef>
                <a:spcPts val="400"/>
              </a:spcBef>
              <a:spcAft>
                <a:spcPts val="0"/>
              </a:spcAft>
              <a:buClr>
                <a:schemeClr val="lt1"/>
              </a:buClr>
              <a:buSzPts val="2700"/>
              <a:buFont typeface="Lucida Sans"/>
              <a:buNone/>
            </a:pPr>
            <a:endParaRPr/>
          </a:p>
        </p:txBody>
      </p:sp>
      <p:sp>
        <p:nvSpPr>
          <p:cNvPr id="191" name="Google Shape;191;gd92177bdbb_0_13"/>
          <p:cNvSpPr txBox="1"/>
          <p:nvPr/>
        </p:nvSpPr>
        <p:spPr>
          <a:xfrm>
            <a:off x="901200" y="3612925"/>
            <a:ext cx="7341600" cy="1338798"/>
          </a:xfrm>
          <a:prstGeom prst="rect">
            <a:avLst/>
          </a:prstGeom>
          <a:noFill/>
          <a:ln>
            <a:noFill/>
          </a:ln>
        </p:spPr>
        <p:txBody>
          <a:bodyPr spcFirstLastPara="1" wrap="square" lIns="91425" tIns="91425" rIns="91425" bIns="91425" anchor="t" anchorCtr="0">
            <a:spAutoFit/>
          </a:bodyPr>
          <a:lstStyle/>
          <a:p>
            <a:r>
              <a:rPr lang="en-US" sz="2400" dirty="0">
                <a:solidFill>
                  <a:schemeClr val="bg1"/>
                </a:solidFill>
              </a:rPr>
              <a:t>Requesting WGC funding as part of the ongoing expense of shelter support, but specifically to cover the cost of 20 weeks of a life skills group. </a:t>
            </a:r>
            <a:endParaRPr lang="en-US" sz="2400">
              <a:solidFill>
                <a:schemeClr val="bg1"/>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p19"/>
          <p:cNvSpPr txBox="1">
            <a:spLocks noGrp="1"/>
          </p:cNvSpPr>
          <p:nvPr>
            <p:ph type="title"/>
          </p:nvPr>
        </p:nvSpPr>
        <p:spPr>
          <a:xfrm>
            <a:off x="734150" y="456425"/>
            <a:ext cx="7772400" cy="1829700"/>
          </a:xfrm>
          <a:prstGeom prst="rect">
            <a:avLst/>
          </a:prstGeom>
          <a:noFill/>
          <a:ln>
            <a:noFill/>
          </a:ln>
        </p:spPr>
        <p:txBody>
          <a:bodyPr spcFirstLastPara="1" wrap="square" lIns="91425" tIns="45700" rIns="91425" bIns="45700" anchor="b" anchorCtr="0">
            <a:noAutofit/>
          </a:bodyPr>
          <a:lstStyle/>
          <a:p>
            <a:pPr marL="57150" lvl="0" indent="0" algn="ctr" rtl="0">
              <a:lnSpc>
                <a:spcPct val="115000"/>
              </a:lnSpc>
              <a:spcBef>
                <a:spcPts val="0"/>
              </a:spcBef>
              <a:spcAft>
                <a:spcPts val="0"/>
              </a:spcAft>
              <a:buClr>
                <a:schemeClr val="dk1"/>
              </a:buClr>
              <a:buSzPts val="1100"/>
              <a:buFont typeface="Arial"/>
              <a:buNone/>
            </a:pPr>
            <a:r>
              <a:rPr lang="en-US" b="1" dirty="0">
                <a:latin typeface="Arial"/>
                <a:ea typeface="Arial"/>
                <a:cs typeface="Arial"/>
                <a:sym typeface="Arial"/>
              </a:rPr>
              <a:t>Humanim, Inc.</a:t>
            </a:r>
            <a:r>
              <a:rPr lang="en-US" sz="4000" b="1" dirty="0">
                <a:latin typeface="Arial"/>
                <a:ea typeface="Arial"/>
                <a:cs typeface="Arial"/>
                <a:sym typeface="Arial"/>
              </a:rPr>
              <a:t> </a:t>
            </a:r>
            <a:endParaRPr sz="4000" b="1" dirty="0">
              <a:latin typeface="Arial"/>
              <a:ea typeface="Arial"/>
              <a:cs typeface="Arial"/>
              <a:sym typeface="Arial"/>
            </a:endParaRPr>
          </a:p>
          <a:p>
            <a:pPr marL="57150" algn="ctr">
              <a:lnSpc>
                <a:spcPct val="114999"/>
              </a:lnSpc>
            </a:pPr>
            <a:r>
              <a:rPr lang="en-US" sz="2000" dirty="0">
                <a:latin typeface="Arial"/>
                <a:cs typeface="Arial"/>
                <a:sym typeface="Arial"/>
              </a:rPr>
              <a:t>Infinity Center for Behavior Services of Harford County</a:t>
            </a:r>
            <a:endParaRPr sz="2000">
              <a:latin typeface="Arial"/>
            </a:endParaRPr>
          </a:p>
        </p:txBody>
      </p:sp>
      <p:sp>
        <p:nvSpPr>
          <p:cNvPr id="176" name="Google Shape;176;p19"/>
          <p:cNvSpPr txBox="1">
            <a:spLocks noGrp="1"/>
          </p:cNvSpPr>
          <p:nvPr>
            <p:ph type="body" idx="1"/>
          </p:nvPr>
        </p:nvSpPr>
        <p:spPr>
          <a:xfrm>
            <a:off x="618075" y="2180027"/>
            <a:ext cx="7772400" cy="881700"/>
          </a:xfrm>
          <a:prstGeom prst="rect">
            <a:avLst/>
          </a:prstGeom>
          <a:noFill/>
          <a:ln>
            <a:noFill/>
          </a:ln>
        </p:spPr>
        <p:txBody>
          <a:bodyPr spcFirstLastPara="1" wrap="square" lIns="91425" tIns="45700" rIns="91425" bIns="45700" anchor="t" anchorCtr="0">
            <a:noAutofit/>
          </a:bodyPr>
          <a:lstStyle/>
          <a:p>
            <a:pPr marL="228600" lvl="0" indent="0" algn="ctr" rtl="0">
              <a:lnSpc>
                <a:spcPct val="90000"/>
              </a:lnSpc>
              <a:spcBef>
                <a:spcPts val="0"/>
              </a:spcBef>
              <a:spcAft>
                <a:spcPts val="0"/>
              </a:spcAft>
              <a:buClr>
                <a:schemeClr val="lt1"/>
              </a:buClr>
              <a:buSzPts val="2700"/>
              <a:buNone/>
            </a:pPr>
            <a:endParaRPr/>
          </a:p>
          <a:p>
            <a:pPr marL="228600" lvl="0" indent="0" algn="ctr" rtl="0">
              <a:lnSpc>
                <a:spcPct val="90000"/>
              </a:lnSpc>
              <a:spcBef>
                <a:spcPts val="400"/>
              </a:spcBef>
              <a:spcAft>
                <a:spcPts val="0"/>
              </a:spcAft>
              <a:buClr>
                <a:srgbClr val="66FF33"/>
              </a:buClr>
              <a:buSzPts val="4000"/>
              <a:buNone/>
            </a:pPr>
            <a:r>
              <a:rPr lang="en-US" sz="4000">
                <a:solidFill>
                  <a:srgbClr val="66FF33"/>
                </a:solidFill>
                <a:latin typeface="Arial"/>
                <a:ea typeface="Arial"/>
                <a:cs typeface="Arial"/>
                <a:sym typeface="Arial"/>
              </a:rPr>
              <a:t>$5,000</a:t>
            </a:r>
            <a:endParaRPr/>
          </a:p>
          <a:p>
            <a:pPr marL="228600" marR="64007" lvl="0" indent="0" algn="r" rtl="0">
              <a:lnSpc>
                <a:spcPct val="90000"/>
              </a:lnSpc>
              <a:spcBef>
                <a:spcPts val="400"/>
              </a:spcBef>
              <a:spcAft>
                <a:spcPts val="0"/>
              </a:spcAft>
              <a:buClr>
                <a:schemeClr val="lt1"/>
              </a:buClr>
              <a:buSzPts val="2700"/>
              <a:buFont typeface="Lucida Sans"/>
              <a:buNone/>
            </a:pPr>
            <a:endParaRPr/>
          </a:p>
        </p:txBody>
      </p:sp>
      <p:sp>
        <p:nvSpPr>
          <p:cNvPr id="177" name="Google Shape;177;p19"/>
          <p:cNvSpPr txBox="1"/>
          <p:nvPr/>
        </p:nvSpPr>
        <p:spPr>
          <a:xfrm>
            <a:off x="792175" y="3564525"/>
            <a:ext cx="7844700" cy="2831514"/>
          </a:xfrm>
          <a:prstGeom prst="rect">
            <a:avLst/>
          </a:prstGeom>
          <a:noFill/>
          <a:ln>
            <a:noFill/>
          </a:ln>
        </p:spPr>
        <p:txBody>
          <a:bodyPr spcFirstLastPara="1" wrap="square" lIns="91425" tIns="91425" rIns="91425" bIns="91425" anchor="t" anchorCtr="0">
            <a:spAutoFit/>
          </a:bodyPr>
          <a:lstStyle/>
          <a:p>
            <a:r>
              <a:rPr lang="en-US" sz="2400" dirty="0">
                <a:solidFill>
                  <a:schemeClr val="bg1"/>
                </a:solidFill>
              </a:rPr>
              <a:t>Humanim is requesting funds to assist with the purchase of therapy equipment and reinforcers. The therapy equipment/reinforcers they utilize to engage and educate children is at the crux of ABA therapy.</a:t>
            </a:r>
            <a:r>
              <a:rPr lang="en-US" sz="2400" dirty="0"/>
              <a:t> </a:t>
            </a:r>
            <a:r>
              <a:rPr lang="en-US" sz="2400" dirty="0">
                <a:solidFill>
                  <a:schemeClr val="bg1"/>
                </a:solidFill>
              </a:rPr>
              <a:t>Examples of equipment include puzzles, play kitchen equipment, and play tool benches.</a:t>
            </a:r>
          </a:p>
          <a:p>
            <a:br>
              <a:rPr lang="en-US" dirty="0"/>
            </a:br>
            <a:endParaRPr lang="en-US" dirty="0"/>
          </a:p>
        </p:txBody>
      </p:sp>
      <p:sp>
        <p:nvSpPr>
          <p:cNvPr id="5" name="TextBox 4">
            <a:extLst>
              <a:ext uri="{FF2B5EF4-FFF2-40B4-BE49-F238E27FC236}">
                <a16:creationId xmlns:a16="http://schemas.microsoft.com/office/drawing/2014/main" id="{0B0DFE54-15F3-4D68-A03B-FC0F9719EDD0}"/>
              </a:ext>
            </a:extLst>
          </p:cNvPr>
          <p:cNvSpPr txBox="1"/>
          <p:nvPr/>
        </p:nvSpPr>
        <p:spPr>
          <a:xfrm rot="19442794">
            <a:off x="3330281" y="1038025"/>
            <a:ext cx="2700632" cy="707886"/>
          </a:xfrm>
          <a:prstGeom prst="rect">
            <a:avLst/>
          </a:prstGeom>
          <a:noFill/>
        </p:spPr>
        <p:txBody>
          <a:bodyPr wrap="square" lIns="91440" tIns="45720" rIns="91440" bIns="45720" rtlCol="0" anchor="t">
            <a:spAutoFit/>
          </a:bodyPr>
          <a:lstStyle/>
          <a:p>
            <a:endParaRPr lang="en-US" sz="4000" dirty="0">
              <a:solidFill>
                <a:srgbClr val="FF0000"/>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sp>
        <p:nvSpPr>
          <p:cNvPr id="64" name="Google Shape;64;p2"/>
          <p:cNvSpPr txBox="1">
            <a:spLocks noGrp="1"/>
          </p:cNvSpPr>
          <p:nvPr>
            <p:ph type="title"/>
          </p:nvPr>
        </p:nvSpPr>
        <p:spPr>
          <a:xfrm>
            <a:off x="682989" y="861352"/>
            <a:ext cx="7772400" cy="1829762"/>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chemeClr val="lt1"/>
              </a:buClr>
              <a:buSzPts val="4800"/>
              <a:buFont typeface="Arial"/>
              <a:buNone/>
            </a:pPr>
            <a:r>
              <a:rPr lang="en-US" b="1" dirty="0">
                <a:latin typeface="Arial"/>
                <a:ea typeface="Arial"/>
                <a:cs typeface="Arial"/>
                <a:sym typeface="Arial"/>
              </a:rPr>
              <a:t>Special Thanks to:</a:t>
            </a:r>
            <a:br>
              <a:rPr lang="en-US" b="1" dirty="0">
                <a:latin typeface="Arial"/>
                <a:ea typeface="Arial"/>
                <a:cs typeface="Arial"/>
                <a:sym typeface="Arial"/>
              </a:rPr>
            </a:br>
            <a:endParaRPr dirty="0"/>
          </a:p>
        </p:txBody>
      </p:sp>
      <p:pic>
        <p:nvPicPr>
          <p:cNvPr id="3" name="Picture 2">
            <a:extLst>
              <a:ext uri="{FF2B5EF4-FFF2-40B4-BE49-F238E27FC236}">
                <a16:creationId xmlns:a16="http://schemas.microsoft.com/office/drawing/2014/main" id="{89143D1A-B363-46C7-B36D-B242DCAC6406}"/>
              </a:ext>
            </a:extLst>
          </p:cNvPr>
          <p:cNvPicPr>
            <a:picLocks noChangeAspect="1"/>
          </p:cNvPicPr>
          <p:nvPr/>
        </p:nvPicPr>
        <p:blipFill>
          <a:blip r:embed="rId3"/>
          <a:stretch>
            <a:fillRect/>
          </a:stretch>
        </p:blipFill>
        <p:spPr>
          <a:xfrm>
            <a:off x="388195" y="3378679"/>
            <a:ext cx="3767115" cy="1576415"/>
          </a:xfrm>
          <a:prstGeom prst="rect">
            <a:avLst/>
          </a:prstGeom>
        </p:spPr>
      </p:pic>
      <p:pic>
        <p:nvPicPr>
          <p:cNvPr id="5" name="Picture 4">
            <a:extLst>
              <a:ext uri="{FF2B5EF4-FFF2-40B4-BE49-F238E27FC236}">
                <a16:creationId xmlns:a16="http://schemas.microsoft.com/office/drawing/2014/main" id="{8C8868CF-2062-4F5B-AC19-729870F80EBD}"/>
              </a:ext>
            </a:extLst>
          </p:cNvPr>
          <p:cNvPicPr>
            <a:picLocks noChangeAspect="1"/>
          </p:cNvPicPr>
          <p:nvPr/>
        </p:nvPicPr>
        <p:blipFill>
          <a:blip r:embed="rId4"/>
          <a:stretch>
            <a:fillRect/>
          </a:stretch>
        </p:blipFill>
        <p:spPr>
          <a:xfrm>
            <a:off x="4511151" y="2911032"/>
            <a:ext cx="4331907" cy="2767052"/>
          </a:xfrm>
          <a:prstGeom prst="rect">
            <a:avLst/>
          </a:prstGeom>
        </p:spPr>
      </p:pic>
    </p:spTree>
    <p:extLst>
      <p:ext uri="{BB962C8B-B14F-4D97-AF65-F5344CB8AC3E}">
        <p14:creationId xmlns:p14="http://schemas.microsoft.com/office/powerpoint/2010/main" val="181573975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Google Shape;239;gd92177bdbb_0_50"/>
          <p:cNvSpPr txBox="1">
            <a:spLocks noGrp="1"/>
          </p:cNvSpPr>
          <p:nvPr>
            <p:ph type="title"/>
          </p:nvPr>
        </p:nvSpPr>
        <p:spPr>
          <a:xfrm>
            <a:off x="850225" y="466125"/>
            <a:ext cx="7772400" cy="1829700"/>
          </a:xfrm>
          <a:prstGeom prst="rect">
            <a:avLst/>
          </a:prstGeom>
          <a:noFill/>
          <a:ln>
            <a:noFill/>
          </a:ln>
        </p:spPr>
        <p:txBody>
          <a:bodyPr spcFirstLastPara="1" wrap="square" lIns="91425" tIns="45700" rIns="91425" bIns="45700" anchor="b" anchorCtr="0">
            <a:noAutofit/>
          </a:bodyPr>
          <a:lstStyle/>
          <a:p>
            <a:pPr marL="57150" algn="ctr">
              <a:lnSpc>
                <a:spcPct val="115000"/>
              </a:lnSpc>
              <a:buClr>
                <a:schemeClr val="dk1"/>
              </a:buClr>
              <a:buSzPts val="1100"/>
              <a:buFont typeface="Arial"/>
            </a:pPr>
            <a:r>
              <a:rPr lang="en-US" b="1" dirty="0">
                <a:latin typeface="Arial"/>
                <a:ea typeface="Arial"/>
                <a:cs typeface="Arial"/>
                <a:sym typeface="Arial"/>
              </a:rPr>
              <a:t>LASOS, Inc.</a:t>
            </a:r>
            <a:endParaRPr lang="en-US" b="1" dirty="0">
              <a:latin typeface="Arial"/>
              <a:ea typeface="Arial"/>
              <a:cs typeface="Arial"/>
            </a:endParaRPr>
          </a:p>
          <a:p>
            <a:pPr marL="57150" algn="ctr">
              <a:lnSpc>
                <a:spcPct val="114999"/>
              </a:lnSpc>
            </a:pPr>
            <a:r>
              <a:rPr lang="en-US" sz="2000" dirty="0">
                <a:latin typeface="Arial"/>
                <a:cs typeface="Arial"/>
                <a:sym typeface="Arial"/>
              </a:rPr>
              <a:t>Summer Program "Open up to the Community"</a:t>
            </a:r>
            <a:endParaRPr sz="2000">
              <a:latin typeface="Arial"/>
            </a:endParaRPr>
          </a:p>
        </p:txBody>
      </p:sp>
      <p:sp>
        <p:nvSpPr>
          <p:cNvPr id="240" name="Google Shape;240;gd92177bdbb_0_50"/>
          <p:cNvSpPr txBox="1">
            <a:spLocks noGrp="1"/>
          </p:cNvSpPr>
          <p:nvPr>
            <p:ph type="body" idx="1"/>
          </p:nvPr>
        </p:nvSpPr>
        <p:spPr>
          <a:xfrm>
            <a:off x="685800" y="2295832"/>
            <a:ext cx="7772400" cy="1199700"/>
          </a:xfrm>
          <a:prstGeom prst="rect">
            <a:avLst/>
          </a:prstGeom>
          <a:noFill/>
          <a:ln>
            <a:noFill/>
          </a:ln>
        </p:spPr>
        <p:txBody>
          <a:bodyPr spcFirstLastPara="1" wrap="square" lIns="91425" tIns="45700" rIns="91425" bIns="45700" anchor="t" anchorCtr="0">
            <a:noAutofit/>
          </a:bodyPr>
          <a:lstStyle/>
          <a:p>
            <a:pPr marL="228600" lvl="0" indent="0" algn="ctr" rtl="0">
              <a:lnSpc>
                <a:spcPct val="90000"/>
              </a:lnSpc>
              <a:spcBef>
                <a:spcPts val="0"/>
              </a:spcBef>
              <a:spcAft>
                <a:spcPts val="0"/>
              </a:spcAft>
              <a:buClr>
                <a:schemeClr val="lt1"/>
              </a:buClr>
              <a:buSzPts val="2700"/>
              <a:buNone/>
            </a:pPr>
            <a:endParaRPr dirty="0"/>
          </a:p>
          <a:p>
            <a:pPr marL="228600" marR="63500" lvl="0" indent="0" algn="ctr" rtl="0">
              <a:lnSpc>
                <a:spcPct val="90000"/>
              </a:lnSpc>
              <a:spcBef>
                <a:spcPts val="400"/>
              </a:spcBef>
              <a:spcAft>
                <a:spcPts val="0"/>
              </a:spcAft>
              <a:buClr>
                <a:srgbClr val="66FF33"/>
              </a:buClr>
              <a:buSzPts val="4000"/>
              <a:buNone/>
            </a:pPr>
            <a:r>
              <a:rPr lang="en-US" sz="4000" dirty="0">
                <a:solidFill>
                  <a:srgbClr val="66FF33"/>
                </a:solidFill>
                <a:latin typeface="Arial"/>
                <a:ea typeface="Arial"/>
                <a:cs typeface="Arial"/>
                <a:sym typeface="Arial"/>
              </a:rPr>
              <a:t>$5,000</a:t>
            </a:r>
            <a:endParaRPr dirty="0"/>
          </a:p>
          <a:p>
            <a:pPr marL="228600" marR="64006" lvl="0" indent="0" algn="r" rtl="0">
              <a:lnSpc>
                <a:spcPct val="90000"/>
              </a:lnSpc>
              <a:spcBef>
                <a:spcPts val="400"/>
              </a:spcBef>
              <a:spcAft>
                <a:spcPts val="0"/>
              </a:spcAft>
              <a:buClr>
                <a:schemeClr val="lt1"/>
              </a:buClr>
              <a:buSzPts val="2700"/>
              <a:buFont typeface="Lucida Sans"/>
              <a:buNone/>
            </a:pPr>
            <a:endParaRPr dirty="0"/>
          </a:p>
        </p:txBody>
      </p:sp>
      <p:sp>
        <p:nvSpPr>
          <p:cNvPr id="241" name="Google Shape;241;gd92177bdbb_0_50"/>
          <p:cNvSpPr txBox="1"/>
          <p:nvPr/>
        </p:nvSpPr>
        <p:spPr>
          <a:xfrm>
            <a:off x="1094575" y="3429592"/>
            <a:ext cx="7283700" cy="2400627"/>
          </a:xfrm>
          <a:prstGeom prst="rect">
            <a:avLst/>
          </a:prstGeom>
          <a:noFill/>
          <a:ln>
            <a:noFill/>
          </a:ln>
        </p:spPr>
        <p:txBody>
          <a:bodyPr spcFirstLastPara="1" wrap="square" lIns="91425" tIns="91425" rIns="91425" bIns="91425" anchor="t" anchorCtr="0">
            <a:spAutoFit/>
          </a:bodyPr>
          <a:lstStyle/>
          <a:p>
            <a:r>
              <a:rPr lang="en-US" sz="2400" dirty="0">
                <a:solidFill>
                  <a:schemeClr val="bg1"/>
                </a:solidFill>
              </a:rPr>
              <a:t>LASOS, Inc. hosts an academic and youth development program designed for non-native English speaking students to come to the LASOS office or to meet at their home schools to receive homework support, mentoring, and increase technology skills. </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18"/>
          <p:cNvSpPr txBox="1">
            <a:spLocks noGrp="1"/>
          </p:cNvSpPr>
          <p:nvPr>
            <p:ph type="title"/>
          </p:nvPr>
        </p:nvSpPr>
        <p:spPr>
          <a:xfrm>
            <a:off x="685800" y="785325"/>
            <a:ext cx="7772400" cy="1829700"/>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chemeClr val="lt1"/>
              </a:buClr>
              <a:buSzPts val="4800"/>
              <a:buFont typeface="Arial"/>
              <a:buNone/>
            </a:pPr>
            <a:r>
              <a:rPr lang="en-US" dirty="0">
                <a:latin typeface="Arial"/>
                <a:ea typeface="Arial"/>
                <a:cs typeface="Arial"/>
                <a:sym typeface="Arial"/>
              </a:rPr>
              <a:t>Mason-Dixon Community Services</a:t>
            </a:r>
            <a:endParaRPr lang="en-US" b="1">
              <a:latin typeface="Arial"/>
              <a:ea typeface="Arial"/>
              <a:cs typeface="Arial"/>
            </a:endParaRPr>
          </a:p>
          <a:p>
            <a:pPr algn="ctr">
              <a:lnSpc>
                <a:spcPct val="114999"/>
              </a:lnSpc>
            </a:pPr>
            <a:r>
              <a:rPr lang="en-US" sz="2000" dirty="0">
                <a:latin typeface="Arial"/>
                <a:cs typeface="Arial"/>
              </a:rPr>
              <a:t>Senior Outreach Program</a:t>
            </a:r>
            <a:endParaRPr lang="en-US" sz="2000">
              <a:latin typeface="Arial"/>
            </a:endParaRPr>
          </a:p>
        </p:txBody>
      </p:sp>
      <p:sp>
        <p:nvSpPr>
          <p:cNvPr id="169" name="Google Shape;169;p18"/>
          <p:cNvSpPr txBox="1">
            <a:spLocks noGrp="1"/>
          </p:cNvSpPr>
          <p:nvPr>
            <p:ph type="body" idx="1"/>
          </p:nvPr>
        </p:nvSpPr>
        <p:spPr>
          <a:xfrm>
            <a:off x="458436" y="2334613"/>
            <a:ext cx="7772400" cy="1315500"/>
          </a:xfrm>
          <a:prstGeom prst="rect">
            <a:avLst/>
          </a:prstGeom>
          <a:noFill/>
          <a:ln>
            <a:noFill/>
          </a:ln>
        </p:spPr>
        <p:txBody>
          <a:bodyPr spcFirstLastPara="1" wrap="square" lIns="91425" tIns="45700" rIns="91425" bIns="45700" anchor="t" anchorCtr="0">
            <a:noAutofit/>
          </a:bodyPr>
          <a:lstStyle/>
          <a:p>
            <a:pPr marL="228600" lvl="0" indent="0" algn="ctr" rtl="0">
              <a:lnSpc>
                <a:spcPct val="90000"/>
              </a:lnSpc>
              <a:spcBef>
                <a:spcPts val="0"/>
              </a:spcBef>
              <a:spcAft>
                <a:spcPts val="0"/>
              </a:spcAft>
              <a:buClr>
                <a:schemeClr val="lt1"/>
              </a:buClr>
              <a:buSzPts val="2700"/>
              <a:buNone/>
            </a:pPr>
            <a:endParaRPr dirty="0"/>
          </a:p>
          <a:p>
            <a:pPr marL="228600" marR="63500" lvl="0" indent="0" algn="ctr" rtl="0">
              <a:lnSpc>
                <a:spcPct val="90000"/>
              </a:lnSpc>
              <a:spcBef>
                <a:spcPts val="400"/>
              </a:spcBef>
              <a:spcAft>
                <a:spcPts val="0"/>
              </a:spcAft>
              <a:buClr>
                <a:srgbClr val="66FF33"/>
              </a:buClr>
              <a:buSzPts val="4000"/>
              <a:buNone/>
            </a:pPr>
            <a:r>
              <a:rPr lang="en-US" sz="4000" dirty="0">
                <a:solidFill>
                  <a:srgbClr val="66FF33"/>
                </a:solidFill>
                <a:latin typeface="Arial"/>
                <a:ea typeface="Arial"/>
                <a:cs typeface="Arial"/>
                <a:sym typeface="Arial"/>
              </a:rPr>
              <a:t>$3,072.50</a:t>
            </a:r>
            <a:endParaRPr dirty="0"/>
          </a:p>
          <a:p>
            <a:pPr marL="228600" marR="64007" lvl="0" indent="0" algn="r" rtl="0">
              <a:lnSpc>
                <a:spcPct val="90000"/>
              </a:lnSpc>
              <a:spcBef>
                <a:spcPts val="400"/>
              </a:spcBef>
              <a:spcAft>
                <a:spcPts val="0"/>
              </a:spcAft>
              <a:buClr>
                <a:schemeClr val="lt1"/>
              </a:buClr>
              <a:buSzPts val="2700"/>
              <a:buFont typeface="Lucida Sans"/>
              <a:buNone/>
            </a:pPr>
            <a:endParaRPr dirty="0"/>
          </a:p>
        </p:txBody>
      </p:sp>
      <p:sp>
        <p:nvSpPr>
          <p:cNvPr id="170" name="Google Shape;170;p18"/>
          <p:cNvSpPr txBox="1"/>
          <p:nvPr/>
        </p:nvSpPr>
        <p:spPr>
          <a:xfrm>
            <a:off x="840625" y="3487175"/>
            <a:ext cx="7351200" cy="2400627"/>
          </a:xfrm>
          <a:prstGeom prst="rect">
            <a:avLst/>
          </a:prstGeom>
          <a:noFill/>
          <a:ln>
            <a:noFill/>
          </a:ln>
        </p:spPr>
        <p:txBody>
          <a:bodyPr spcFirstLastPara="1" wrap="square" lIns="91425" tIns="91425" rIns="91425" bIns="91425" anchor="t" anchorCtr="0">
            <a:spAutoFit/>
          </a:bodyPr>
          <a:lstStyle/>
          <a:p>
            <a:r>
              <a:rPr lang="en-US" sz="2400" dirty="0">
                <a:solidFill>
                  <a:schemeClr val="bg1"/>
                </a:solidFill>
              </a:rPr>
              <a:t>The Senior Outreach Program will provide food services as a continuation of a program started during COVID-19. Food services will include an abundance of produce as well as dairy products and frozen meats to seniors throughout their service area on a quarterly basis.</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gd92177bdbb_0_43"/>
          <p:cNvSpPr txBox="1">
            <a:spLocks noGrp="1"/>
          </p:cNvSpPr>
          <p:nvPr>
            <p:ph type="title"/>
          </p:nvPr>
        </p:nvSpPr>
        <p:spPr>
          <a:xfrm>
            <a:off x="685800" y="988450"/>
            <a:ext cx="7772400" cy="1154417"/>
          </a:xfrm>
          <a:prstGeom prst="rect">
            <a:avLst/>
          </a:prstGeom>
          <a:noFill/>
          <a:ln>
            <a:noFill/>
          </a:ln>
        </p:spPr>
        <p:txBody>
          <a:bodyPr spcFirstLastPara="1" wrap="square" lIns="91425" tIns="45700" rIns="91425" bIns="45700" anchor="b" anchorCtr="0">
            <a:noAutofit/>
          </a:bodyPr>
          <a:lstStyle/>
          <a:p>
            <a:pPr algn="ctr">
              <a:lnSpc>
                <a:spcPct val="100000"/>
              </a:lnSpc>
            </a:pPr>
            <a:r>
              <a:rPr lang="en-US" dirty="0">
                <a:latin typeface="Arial"/>
                <a:ea typeface="Arial"/>
                <a:cs typeface="Arial"/>
                <a:sym typeface="Arial"/>
              </a:rPr>
              <a:t>Sleep in Heavenly Peace</a:t>
            </a:r>
            <a:r>
              <a:rPr lang="en-US" sz="4500" dirty="0">
                <a:latin typeface="Arial"/>
                <a:ea typeface="Arial"/>
                <a:cs typeface="Arial"/>
                <a:sym typeface="Arial"/>
              </a:rPr>
              <a:t> </a:t>
            </a:r>
            <a:br>
              <a:rPr lang="en-US" sz="4500" dirty="0">
                <a:latin typeface="Arial"/>
                <a:ea typeface="Arial"/>
                <a:cs typeface="Arial"/>
                <a:sym typeface="Arial"/>
              </a:rPr>
            </a:br>
            <a:r>
              <a:rPr lang="en-US" sz="2000" dirty="0">
                <a:latin typeface="Arial"/>
                <a:ea typeface="Arial"/>
                <a:cs typeface="Arial"/>
                <a:sym typeface="Arial"/>
              </a:rPr>
              <a:t>No Kid Sleeps on the Floor in Our Town! - Harford Co. Chapter</a:t>
            </a:r>
            <a:endParaRPr lang="en-US" sz="2000" dirty="0">
              <a:latin typeface="Arial"/>
              <a:ea typeface="Arial"/>
              <a:cs typeface="Arial"/>
            </a:endParaRPr>
          </a:p>
        </p:txBody>
      </p:sp>
      <p:sp>
        <p:nvSpPr>
          <p:cNvPr id="226" name="Google Shape;226;gd92177bdbb_0_43"/>
          <p:cNvSpPr txBox="1">
            <a:spLocks noGrp="1"/>
          </p:cNvSpPr>
          <p:nvPr>
            <p:ph type="body" idx="1"/>
          </p:nvPr>
        </p:nvSpPr>
        <p:spPr>
          <a:xfrm>
            <a:off x="685891" y="2033810"/>
            <a:ext cx="7772400" cy="1199700"/>
          </a:xfrm>
          <a:prstGeom prst="rect">
            <a:avLst/>
          </a:prstGeom>
          <a:noFill/>
          <a:ln>
            <a:noFill/>
          </a:ln>
        </p:spPr>
        <p:txBody>
          <a:bodyPr spcFirstLastPara="1" wrap="square" lIns="91425" tIns="45700" rIns="91425" bIns="45700" anchor="t" anchorCtr="0">
            <a:noAutofit/>
          </a:bodyPr>
          <a:lstStyle/>
          <a:p>
            <a:pPr marL="228600" lvl="0" indent="0" algn="ctr" rtl="0">
              <a:lnSpc>
                <a:spcPct val="90000"/>
              </a:lnSpc>
              <a:spcBef>
                <a:spcPts val="0"/>
              </a:spcBef>
              <a:spcAft>
                <a:spcPts val="0"/>
              </a:spcAft>
              <a:buClr>
                <a:schemeClr val="lt1"/>
              </a:buClr>
              <a:buSzPts val="2700"/>
              <a:buNone/>
            </a:pPr>
            <a:endParaRPr/>
          </a:p>
          <a:p>
            <a:pPr marL="228600" lvl="0" indent="0" algn="ctr" rtl="0">
              <a:lnSpc>
                <a:spcPct val="90000"/>
              </a:lnSpc>
              <a:spcBef>
                <a:spcPts val="400"/>
              </a:spcBef>
              <a:spcAft>
                <a:spcPts val="0"/>
              </a:spcAft>
              <a:buClr>
                <a:srgbClr val="66FF33"/>
              </a:buClr>
              <a:buSzPts val="4000"/>
              <a:buNone/>
            </a:pPr>
            <a:r>
              <a:rPr lang="en-US" sz="4000">
                <a:solidFill>
                  <a:srgbClr val="66FF33"/>
                </a:solidFill>
                <a:latin typeface="Arial"/>
                <a:ea typeface="Arial"/>
                <a:cs typeface="Arial"/>
                <a:sym typeface="Arial"/>
              </a:rPr>
              <a:t>$5,000</a:t>
            </a:r>
            <a:endParaRPr/>
          </a:p>
          <a:p>
            <a:pPr marL="228600" marR="64006" lvl="0" indent="0" algn="r" rtl="0">
              <a:lnSpc>
                <a:spcPct val="90000"/>
              </a:lnSpc>
              <a:spcBef>
                <a:spcPts val="400"/>
              </a:spcBef>
              <a:spcAft>
                <a:spcPts val="0"/>
              </a:spcAft>
              <a:buClr>
                <a:schemeClr val="lt1"/>
              </a:buClr>
              <a:buSzPts val="2700"/>
              <a:buFont typeface="Lucida Sans"/>
              <a:buNone/>
            </a:pPr>
            <a:endParaRPr/>
          </a:p>
        </p:txBody>
      </p:sp>
      <p:sp>
        <p:nvSpPr>
          <p:cNvPr id="227" name="Google Shape;227;gd92177bdbb_0_43"/>
          <p:cNvSpPr txBox="1"/>
          <p:nvPr/>
        </p:nvSpPr>
        <p:spPr>
          <a:xfrm>
            <a:off x="894373" y="3429501"/>
            <a:ext cx="7235100" cy="2539126"/>
          </a:xfrm>
          <a:prstGeom prst="rect">
            <a:avLst/>
          </a:prstGeom>
          <a:noFill/>
          <a:ln>
            <a:noFill/>
          </a:ln>
        </p:spPr>
        <p:txBody>
          <a:bodyPr spcFirstLastPara="1" wrap="square" lIns="91425" tIns="91425" rIns="91425" bIns="91425" anchor="t" anchorCtr="0">
            <a:spAutoFit/>
          </a:bodyPr>
          <a:lstStyle/>
          <a:p>
            <a:r>
              <a:rPr lang="en-US" sz="2500" dirty="0">
                <a:solidFill>
                  <a:schemeClr val="bg1"/>
                </a:solidFill>
              </a:rPr>
              <a:t>WGC support of $5,000 will enable the MD-Harford Chapter to purchase necessary supplies and materials to provide 18 (of their one hundred bed goal in 2022) fully furnished twin beds for children without beds in Harford County.</a:t>
            </a:r>
            <a:endParaRPr lang="en-US" dirty="0">
              <a:solidFill>
                <a:schemeClr val="bg1"/>
              </a:solidFill>
            </a:endParaRPr>
          </a:p>
          <a:p>
            <a:br>
              <a:rPr lang="en-US" dirty="0"/>
            </a:br>
            <a:endParaRPr lang="en-US" dirty="0"/>
          </a:p>
        </p:txBody>
      </p:sp>
      <p:sp>
        <p:nvSpPr>
          <p:cNvPr id="5" name="TextBox 4">
            <a:extLst>
              <a:ext uri="{FF2B5EF4-FFF2-40B4-BE49-F238E27FC236}">
                <a16:creationId xmlns:a16="http://schemas.microsoft.com/office/drawing/2014/main" id="{6D58058D-DDF8-4F4B-95B1-7DC3EEC2709E}"/>
              </a:ext>
            </a:extLst>
          </p:cNvPr>
          <p:cNvSpPr txBox="1"/>
          <p:nvPr/>
        </p:nvSpPr>
        <p:spPr>
          <a:xfrm rot="19442794">
            <a:off x="3330281" y="1038025"/>
            <a:ext cx="2700632" cy="707886"/>
          </a:xfrm>
          <a:prstGeom prst="rect">
            <a:avLst/>
          </a:prstGeom>
          <a:noFill/>
        </p:spPr>
        <p:txBody>
          <a:bodyPr wrap="square" lIns="91440" tIns="45720" rIns="91440" bIns="45720" rtlCol="0" anchor="t">
            <a:spAutoFit/>
          </a:bodyPr>
          <a:lstStyle/>
          <a:p>
            <a:endParaRPr lang="en-US" sz="4000" dirty="0">
              <a:solidFill>
                <a:srgbClr val="FF0000"/>
              </a:solidFil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Google Shape;239;gd92177bdbb_0_50"/>
          <p:cNvSpPr txBox="1">
            <a:spLocks noGrp="1"/>
          </p:cNvSpPr>
          <p:nvPr>
            <p:ph type="title"/>
          </p:nvPr>
        </p:nvSpPr>
        <p:spPr>
          <a:xfrm>
            <a:off x="850225" y="466125"/>
            <a:ext cx="7772400" cy="1829700"/>
          </a:xfrm>
          <a:prstGeom prst="rect">
            <a:avLst/>
          </a:prstGeom>
          <a:noFill/>
          <a:ln>
            <a:noFill/>
          </a:ln>
        </p:spPr>
        <p:txBody>
          <a:bodyPr spcFirstLastPara="1" wrap="square" lIns="91425" tIns="45700" rIns="91425" bIns="45700" anchor="b" anchorCtr="0">
            <a:noAutofit/>
          </a:bodyPr>
          <a:lstStyle/>
          <a:p>
            <a:pPr marL="57150" lvl="0" indent="0" algn="ctr" rtl="0">
              <a:lnSpc>
                <a:spcPct val="115000"/>
              </a:lnSpc>
              <a:spcBef>
                <a:spcPts val="0"/>
              </a:spcBef>
              <a:spcAft>
                <a:spcPts val="0"/>
              </a:spcAft>
              <a:buClr>
                <a:schemeClr val="dk1"/>
              </a:buClr>
              <a:buSzPts val="1100"/>
              <a:buFont typeface="Arial"/>
              <a:buNone/>
            </a:pPr>
            <a:r>
              <a:rPr lang="en-US" b="1" dirty="0" err="1">
                <a:latin typeface="Arial"/>
                <a:ea typeface="Arial"/>
                <a:cs typeface="Arial"/>
                <a:sym typeface="Arial"/>
              </a:rPr>
              <a:t>TasteWise</a:t>
            </a:r>
            <a:r>
              <a:rPr lang="en-US" b="1" dirty="0">
                <a:latin typeface="Arial"/>
                <a:ea typeface="Arial"/>
                <a:cs typeface="Arial"/>
                <a:sym typeface="Arial"/>
              </a:rPr>
              <a:t> Kids</a:t>
            </a:r>
            <a:endParaRPr lang="en-US" b="1">
              <a:latin typeface="Arial"/>
              <a:ea typeface="Arial"/>
              <a:cs typeface="Arial"/>
            </a:endParaRPr>
          </a:p>
          <a:p>
            <a:pPr marL="57150" algn="ctr">
              <a:lnSpc>
                <a:spcPct val="114999"/>
              </a:lnSpc>
            </a:pPr>
            <a:r>
              <a:rPr lang="en-US" sz="2000" dirty="0">
                <a:latin typeface="Arial"/>
                <a:cs typeface="Arial"/>
                <a:sym typeface="Arial"/>
              </a:rPr>
              <a:t>Days of Taste at Havre de Grace Elementary School</a:t>
            </a:r>
            <a:endParaRPr sz="2000">
              <a:latin typeface="Arial"/>
            </a:endParaRPr>
          </a:p>
        </p:txBody>
      </p:sp>
      <p:sp>
        <p:nvSpPr>
          <p:cNvPr id="240" name="Google Shape;240;gd92177bdbb_0_50"/>
          <p:cNvSpPr txBox="1">
            <a:spLocks noGrp="1"/>
          </p:cNvSpPr>
          <p:nvPr>
            <p:ph type="body" idx="1"/>
          </p:nvPr>
        </p:nvSpPr>
        <p:spPr>
          <a:xfrm>
            <a:off x="619379" y="1974796"/>
            <a:ext cx="7772400" cy="734751"/>
          </a:xfrm>
          <a:prstGeom prst="rect">
            <a:avLst/>
          </a:prstGeom>
          <a:noFill/>
          <a:ln>
            <a:noFill/>
          </a:ln>
        </p:spPr>
        <p:txBody>
          <a:bodyPr spcFirstLastPara="1" wrap="square" lIns="91425" tIns="45700" rIns="91425" bIns="45700" anchor="t" anchorCtr="0">
            <a:noAutofit/>
          </a:bodyPr>
          <a:lstStyle/>
          <a:p>
            <a:pPr marL="228600" lvl="0" indent="0" algn="ctr" rtl="0">
              <a:lnSpc>
                <a:spcPct val="90000"/>
              </a:lnSpc>
              <a:spcBef>
                <a:spcPts val="0"/>
              </a:spcBef>
              <a:spcAft>
                <a:spcPts val="0"/>
              </a:spcAft>
              <a:buClr>
                <a:schemeClr val="lt1"/>
              </a:buClr>
              <a:buSzPts val="2700"/>
              <a:buNone/>
            </a:pPr>
            <a:endParaRPr dirty="0"/>
          </a:p>
          <a:p>
            <a:pPr marL="228600" marR="63500" lvl="0" indent="0" algn="ctr" rtl="0">
              <a:lnSpc>
                <a:spcPct val="90000"/>
              </a:lnSpc>
              <a:spcBef>
                <a:spcPts val="400"/>
              </a:spcBef>
              <a:spcAft>
                <a:spcPts val="0"/>
              </a:spcAft>
              <a:buClr>
                <a:srgbClr val="66FF33"/>
              </a:buClr>
              <a:buSzPts val="4000"/>
              <a:buNone/>
            </a:pPr>
            <a:r>
              <a:rPr lang="en-US" sz="4000" dirty="0">
                <a:solidFill>
                  <a:srgbClr val="66FF33"/>
                </a:solidFill>
                <a:latin typeface="Arial"/>
                <a:ea typeface="Arial"/>
                <a:cs typeface="Arial"/>
                <a:sym typeface="Arial"/>
              </a:rPr>
              <a:t>$5,000</a:t>
            </a:r>
            <a:endParaRPr dirty="0"/>
          </a:p>
          <a:p>
            <a:pPr marL="228600" marR="64006" lvl="0" indent="0" algn="r" rtl="0">
              <a:lnSpc>
                <a:spcPct val="90000"/>
              </a:lnSpc>
              <a:spcBef>
                <a:spcPts val="400"/>
              </a:spcBef>
              <a:spcAft>
                <a:spcPts val="0"/>
              </a:spcAft>
              <a:buClr>
                <a:schemeClr val="lt1"/>
              </a:buClr>
              <a:buSzPts val="2700"/>
              <a:buFont typeface="Lucida Sans"/>
              <a:buNone/>
            </a:pPr>
            <a:endParaRPr dirty="0"/>
          </a:p>
        </p:txBody>
      </p:sp>
      <p:sp>
        <p:nvSpPr>
          <p:cNvPr id="241" name="Google Shape;241;gd92177bdbb_0_50"/>
          <p:cNvSpPr txBox="1"/>
          <p:nvPr/>
        </p:nvSpPr>
        <p:spPr>
          <a:xfrm>
            <a:off x="1039224" y="3258004"/>
            <a:ext cx="7283700" cy="2031295"/>
          </a:xfrm>
          <a:prstGeom prst="rect">
            <a:avLst/>
          </a:prstGeom>
          <a:noFill/>
          <a:ln>
            <a:noFill/>
          </a:ln>
        </p:spPr>
        <p:txBody>
          <a:bodyPr spcFirstLastPara="1" wrap="square" lIns="91425" tIns="91425" rIns="91425" bIns="91425" anchor="t" anchorCtr="0">
            <a:spAutoFit/>
          </a:bodyPr>
          <a:lstStyle/>
          <a:p>
            <a:r>
              <a:rPr lang="en-US" sz="2400" dirty="0">
                <a:solidFill>
                  <a:schemeClr val="bg1"/>
                </a:solidFill>
              </a:rPr>
              <a:t>WGC funds will support all costs associated with providing the Days of Taste program at Havre de Grace Elementary School in the Spring of 2023. The program consists of three mornings spaced over 2-3 weeks. </a:t>
            </a:r>
          </a:p>
        </p:txBody>
      </p:sp>
    </p:spTree>
    <p:extLst>
      <p:ext uri="{BB962C8B-B14F-4D97-AF65-F5344CB8AC3E}">
        <p14:creationId xmlns:p14="http://schemas.microsoft.com/office/powerpoint/2010/main" val="8163747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graphicFrame>
        <p:nvGraphicFramePr>
          <p:cNvPr id="246" name="Google Shape;246;p20"/>
          <p:cNvGraphicFramePr/>
          <p:nvPr>
            <p:extLst>
              <p:ext uri="{D42A27DB-BD31-4B8C-83A1-F6EECF244321}">
                <p14:modId xmlns:p14="http://schemas.microsoft.com/office/powerpoint/2010/main" val="4117229335"/>
              </p:ext>
            </p:extLst>
          </p:nvPr>
        </p:nvGraphicFramePr>
        <p:xfrm>
          <a:off x="571500" y="1888693"/>
          <a:ext cx="8372472" cy="4543410"/>
        </p:xfrm>
        <a:graphic>
          <a:graphicData uri="http://schemas.openxmlformats.org/drawingml/2006/table">
            <a:tbl>
              <a:tblPr firstRow="1" bandRow="1">
                <a:noFill/>
                <a:tableStyleId>{2E5A0C4F-AF70-44E1-8508-3BF682F9AD86}</a:tableStyleId>
              </a:tblPr>
              <a:tblGrid>
                <a:gridCol w="1537231">
                  <a:extLst>
                    <a:ext uri="{9D8B030D-6E8A-4147-A177-3AD203B41FA5}">
                      <a16:colId xmlns:a16="http://schemas.microsoft.com/office/drawing/2014/main" val="20000"/>
                    </a:ext>
                  </a:extLst>
                </a:gridCol>
                <a:gridCol w="6835241">
                  <a:extLst>
                    <a:ext uri="{9D8B030D-6E8A-4147-A177-3AD203B41FA5}">
                      <a16:colId xmlns:a16="http://schemas.microsoft.com/office/drawing/2014/main" val="20001"/>
                    </a:ext>
                  </a:extLst>
                </a:gridCol>
              </a:tblGrid>
              <a:tr h="446199">
                <a:tc gridSpan="2">
                  <a:txBody>
                    <a:bodyPr/>
                    <a:lstStyle/>
                    <a:p>
                      <a:pPr marL="0" marR="0" lvl="0" indent="0" algn="ctr" rtl="0">
                        <a:spcBef>
                          <a:spcPts val="0"/>
                        </a:spcBef>
                        <a:spcAft>
                          <a:spcPts val="0"/>
                        </a:spcAft>
                        <a:buNone/>
                      </a:pPr>
                      <a:r>
                        <a:rPr lang="en-US" sz="2000" u="none" strike="noStrike" cap="none" dirty="0">
                          <a:solidFill>
                            <a:srgbClr val="66FF33"/>
                          </a:solidFill>
                          <a:latin typeface="+mn-lt"/>
                        </a:rPr>
                        <a:t>$</a:t>
                      </a:r>
                      <a:r>
                        <a:rPr lang="en-US" sz="2000" u="none" strike="noStrike" cap="none" dirty="0">
                          <a:solidFill>
                            <a:srgbClr val="66FF33"/>
                          </a:solidFill>
                          <a:latin typeface="+mn-lt"/>
                          <a:ea typeface="Calibri"/>
                          <a:cs typeface="Calibri"/>
                          <a:sym typeface="Calibri"/>
                        </a:rPr>
                        <a:t>54,460.50</a:t>
                      </a:r>
                      <a:r>
                        <a:rPr lang="en-US" sz="2000" u="none" strike="noStrike" cap="none" dirty="0">
                          <a:solidFill>
                            <a:srgbClr val="66FF33"/>
                          </a:solidFill>
                          <a:latin typeface="+mn-lt"/>
                        </a:rPr>
                        <a:t> to </a:t>
                      </a:r>
                      <a:r>
                        <a:rPr lang="en-US" sz="2000" dirty="0">
                          <a:solidFill>
                            <a:srgbClr val="66FF33"/>
                          </a:solidFill>
                          <a:latin typeface="+mn-lt"/>
                        </a:rPr>
                        <a:t>14</a:t>
                      </a:r>
                      <a:r>
                        <a:rPr lang="en-US" sz="2000" u="none" strike="noStrike" cap="none" dirty="0">
                          <a:solidFill>
                            <a:srgbClr val="66FF33"/>
                          </a:solidFill>
                          <a:latin typeface="+mn-lt"/>
                        </a:rPr>
                        <a:t> Deserving Applicants (*new recipient)</a:t>
                      </a:r>
                      <a:endParaRPr sz="2000" u="none" strike="noStrike" cap="none" dirty="0">
                        <a:solidFill>
                          <a:srgbClr val="66FF33"/>
                        </a:solidFill>
                        <a:latin typeface="+mn-lt"/>
                        <a:ea typeface="Arial"/>
                        <a:cs typeface="Arial"/>
                        <a:sym typeface="Arial"/>
                      </a:endParaRPr>
                    </a:p>
                  </a:txBody>
                  <a:tcPr marL="91450" marR="91450" marT="45725" marB="45725"/>
                </a:tc>
                <a:tc hMerge="1">
                  <a:txBody>
                    <a:bodyPr/>
                    <a:lstStyle/>
                    <a:p>
                      <a:endParaRPr lang="en-US"/>
                    </a:p>
                  </a:txBody>
                  <a:tcPr/>
                </a:tc>
                <a:extLst>
                  <a:ext uri="{0D108BD9-81ED-4DB2-BD59-A6C34878D82A}">
                    <a16:rowId xmlns:a16="http://schemas.microsoft.com/office/drawing/2014/main" val="10000"/>
                  </a:ext>
                </a:extLst>
              </a:tr>
              <a:tr h="361925">
                <a:tc>
                  <a:txBody>
                    <a:bodyPr/>
                    <a:lstStyle/>
                    <a:p>
                      <a:pPr marL="182880" marR="0" lvl="0" indent="0" algn="l" rtl="0">
                        <a:lnSpc>
                          <a:spcPct val="107000"/>
                        </a:lnSpc>
                        <a:spcBef>
                          <a:spcPts val="0"/>
                        </a:spcBef>
                        <a:spcAft>
                          <a:spcPts val="0"/>
                        </a:spcAft>
                        <a:buNone/>
                      </a:pPr>
                      <a:r>
                        <a:rPr lang="en-US" sz="1800" u="none" strike="noStrike" cap="none" dirty="0">
                          <a:solidFill>
                            <a:schemeClr val="bg1"/>
                          </a:solidFill>
                          <a:latin typeface="Arial"/>
                          <a:ea typeface="Calibri"/>
                          <a:cs typeface="Calibri"/>
                          <a:sym typeface="Calibri"/>
                        </a:rPr>
                        <a:t>$</a:t>
                      </a:r>
                      <a:r>
                        <a:rPr lang="en-US" sz="1800" u="none" strike="noStrike" cap="none" dirty="0">
                          <a:solidFill>
                            <a:schemeClr val="bg1"/>
                          </a:solidFill>
                          <a:latin typeface="Arial"/>
                          <a:ea typeface="Calibri"/>
                          <a:cs typeface="Calibri"/>
                        </a:rPr>
                        <a:t>3,188</a:t>
                      </a:r>
                    </a:p>
                    <a:p>
                      <a:pPr marL="182880" marR="0" lvl="0" indent="0" algn="l">
                        <a:lnSpc>
                          <a:spcPct val="107000"/>
                        </a:lnSpc>
                        <a:spcBef>
                          <a:spcPts val="0"/>
                        </a:spcBef>
                        <a:spcAft>
                          <a:spcPts val="0"/>
                        </a:spcAft>
                        <a:buNone/>
                      </a:pPr>
                      <a:r>
                        <a:rPr lang="en-US" sz="1800" u="none" strike="noStrike" cap="none" dirty="0">
                          <a:solidFill>
                            <a:schemeClr val="bg1"/>
                          </a:solidFill>
                          <a:latin typeface="Arial"/>
                          <a:ea typeface="Calibri"/>
                          <a:cs typeface="Calibri"/>
                        </a:rPr>
                        <a:t>$2,000</a:t>
                      </a:r>
                    </a:p>
                    <a:p>
                      <a:pPr marL="182880" marR="0" lvl="0" indent="0" algn="l">
                        <a:lnSpc>
                          <a:spcPct val="107000"/>
                        </a:lnSpc>
                        <a:spcBef>
                          <a:spcPts val="0"/>
                        </a:spcBef>
                        <a:spcAft>
                          <a:spcPts val="0"/>
                        </a:spcAft>
                        <a:buNone/>
                      </a:pPr>
                      <a:r>
                        <a:rPr lang="en-US" sz="1800" u="none" strike="noStrike" cap="none" dirty="0">
                          <a:solidFill>
                            <a:schemeClr val="bg1"/>
                          </a:solidFill>
                          <a:latin typeface="Arial"/>
                          <a:ea typeface="Calibri"/>
                          <a:cs typeface="Calibri"/>
                        </a:rPr>
                        <a:t>$5,000</a:t>
                      </a:r>
                    </a:p>
                    <a:p>
                      <a:pPr marL="182880" marR="0" lvl="0" indent="0" algn="l">
                        <a:lnSpc>
                          <a:spcPct val="107000"/>
                        </a:lnSpc>
                        <a:spcBef>
                          <a:spcPts val="0"/>
                        </a:spcBef>
                        <a:spcAft>
                          <a:spcPts val="0"/>
                        </a:spcAft>
                        <a:buNone/>
                      </a:pPr>
                      <a:r>
                        <a:rPr lang="en-US" sz="1800" u="none" strike="noStrike" cap="none" dirty="0">
                          <a:solidFill>
                            <a:schemeClr val="bg1"/>
                          </a:solidFill>
                          <a:latin typeface="Arial"/>
                          <a:ea typeface="Calibri"/>
                          <a:cs typeface="Calibri"/>
                        </a:rPr>
                        <a:t>$3,200</a:t>
                      </a:r>
                    </a:p>
                    <a:p>
                      <a:pPr marL="182880" marR="0" lvl="0" indent="0" algn="l">
                        <a:lnSpc>
                          <a:spcPct val="107000"/>
                        </a:lnSpc>
                        <a:spcBef>
                          <a:spcPts val="0"/>
                        </a:spcBef>
                        <a:spcAft>
                          <a:spcPts val="0"/>
                        </a:spcAft>
                        <a:buNone/>
                      </a:pPr>
                      <a:r>
                        <a:rPr lang="en-US" sz="1800" u="none" strike="noStrike" cap="none" dirty="0">
                          <a:solidFill>
                            <a:schemeClr val="bg1"/>
                          </a:solidFill>
                          <a:latin typeface="Arial"/>
                          <a:ea typeface="Calibri"/>
                          <a:cs typeface="Calibri"/>
                        </a:rPr>
                        <a:t>$3,000</a:t>
                      </a:r>
                    </a:p>
                    <a:p>
                      <a:pPr marL="182880" marR="0" lvl="0" indent="0" algn="l">
                        <a:lnSpc>
                          <a:spcPct val="107000"/>
                        </a:lnSpc>
                        <a:spcBef>
                          <a:spcPts val="0"/>
                        </a:spcBef>
                        <a:spcAft>
                          <a:spcPts val="0"/>
                        </a:spcAft>
                        <a:buNone/>
                      </a:pPr>
                      <a:r>
                        <a:rPr lang="en-US" sz="1800" u="none" strike="noStrike" cap="none" dirty="0">
                          <a:solidFill>
                            <a:schemeClr val="bg1"/>
                          </a:solidFill>
                          <a:latin typeface="Arial"/>
                          <a:ea typeface="Calibri"/>
                          <a:cs typeface="Calibri"/>
                        </a:rPr>
                        <a:t>$5,000</a:t>
                      </a:r>
                    </a:p>
                    <a:p>
                      <a:pPr marL="182880" marR="0" lvl="0" indent="0" algn="l">
                        <a:lnSpc>
                          <a:spcPct val="107000"/>
                        </a:lnSpc>
                        <a:spcBef>
                          <a:spcPts val="0"/>
                        </a:spcBef>
                        <a:spcAft>
                          <a:spcPts val="0"/>
                        </a:spcAft>
                        <a:buNone/>
                      </a:pPr>
                      <a:r>
                        <a:rPr lang="en-US" sz="1800" u="none" strike="noStrike" cap="none" dirty="0">
                          <a:solidFill>
                            <a:schemeClr val="bg1"/>
                          </a:solidFill>
                          <a:latin typeface="Arial"/>
                          <a:ea typeface="Calibri"/>
                          <a:cs typeface="Calibri"/>
                        </a:rPr>
                        <a:t>$3,500</a:t>
                      </a:r>
                    </a:p>
                    <a:p>
                      <a:pPr marL="182880" marR="0" lvl="0" indent="0" algn="l">
                        <a:lnSpc>
                          <a:spcPct val="107000"/>
                        </a:lnSpc>
                        <a:spcBef>
                          <a:spcPts val="0"/>
                        </a:spcBef>
                        <a:spcAft>
                          <a:spcPts val="0"/>
                        </a:spcAft>
                        <a:buNone/>
                      </a:pPr>
                      <a:r>
                        <a:rPr lang="en-US" sz="1800" u="none" strike="noStrike" cap="none" dirty="0">
                          <a:solidFill>
                            <a:schemeClr val="bg1"/>
                          </a:solidFill>
                          <a:latin typeface="Arial"/>
                          <a:ea typeface="Calibri"/>
                          <a:cs typeface="Calibri"/>
                        </a:rPr>
                        <a:t>$3,000</a:t>
                      </a:r>
                    </a:p>
                    <a:p>
                      <a:pPr marL="182880" marR="0" lvl="0" indent="0" algn="l">
                        <a:lnSpc>
                          <a:spcPct val="107000"/>
                        </a:lnSpc>
                        <a:spcBef>
                          <a:spcPts val="0"/>
                        </a:spcBef>
                        <a:spcAft>
                          <a:spcPts val="0"/>
                        </a:spcAft>
                        <a:buNone/>
                      </a:pPr>
                      <a:r>
                        <a:rPr lang="en-US" sz="1800" u="none" strike="noStrike" cap="none" dirty="0">
                          <a:solidFill>
                            <a:schemeClr val="bg1"/>
                          </a:solidFill>
                          <a:latin typeface="Arial"/>
                          <a:ea typeface="Calibri"/>
                          <a:cs typeface="Calibri"/>
                        </a:rPr>
                        <a:t>$3,500</a:t>
                      </a:r>
                    </a:p>
                    <a:p>
                      <a:pPr marL="182880" marR="0" lvl="0" indent="0" algn="l">
                        <a:lnSpc>
                          <a:spcPct val="107000"/>
                        </a:lnSpc>
                        <a:spcBef>
                          <a:spcPts val="0"/>
                        </a:spcBef>
                        <a:spcAft>
                          <a:spcPts val="0"/>
                        </a:spcAft>
                        <a:buNone/>
                      </a:pPr>
                      <a:r>
                        <a:rPr lang="en-US" sz="1800" u="none" strike="noStrike" cap="none" dirty="0">
                          <a:solidFill>
                            <a:schemeClr val="bg1"/>
                          </a:solidFill>
                          <a:latin typeface="Arial"/>
                          <a:ea typeface="Calibri"/>
                          <a:cs typeface="Calibri"/>
                        </a:rPr>
                        <a:t>$5,000</a:t>
                      </a:r>
                    </a:p>
                    <a:p>
                      <a:pPr marL="182880" marR="0" lvl="0" indent="0" algn="l">
                        <a:lnSpc>
                          <a:spcPct val="107000"/>
                        </a:lnSpc>
                        <a:spcBef>
                          <a:spcPts val="0"/>
                        </a:spcBef>
                        <a:spcAft>
                          <a:spcPts val="0"/>
                        </a:spcAft>
                        <a:buNone/>
                      </a:pPr>
                      <a:r>
                        <a:rPr lang="en-US" sz="1800" u="none" strike="noStrike" cap="none" dirty="0">
                          <a:solidFill>
                            <a:schemeClr val="bg1"/>
                          </a:solidFill>
                          <a:latin typeface="Arial"/>
                          <a:ea typeface="Calibri"/>
                          <a:cs typeface="Calibri"/>
                        </a:rPr>
                        <a:t>$5,000</a:t>
                      </a:r>
                    </a:p>
                    <a:p>
                      <a:pPr marL="182880" marR="0" lvl="0" indent="0" algn="l">
                        <a:lnSpc>
                          <a:spcPct val="107000"/>
                        </a:lnSpc>
                        <a:spcBef>
                          <a:spcPts val="0"/>
                        </a:spcBef>
                        <a:spcAft>
                          <a:spcPts val="0"/>
                        </a:spcAft>
                        <a:buNone/>
                      </a:pPr>
                      <a:r>
                        <a:rPr lang="en-US" sz="1800" u="none" strike="noStrike" cap="none" dirty="0">
                          <a:solidFill>
                            <a:schemeClr val="bg1"/>
                          </a:solidFill>
                          <a:latin typeface="Arial"/>
                          <a:ea typeface="Calibri"/>
                          <a:cs typeface="Calibri"/>
                        </a:rPr>
                        <a:t>$3,072.50</a:t>
                      </a:r>
                    </a:p>
                    <a:p>
                      <a:pPr marL="182880" marR="0" lvl="0" indent="0" algn="l">
                        <a:lnSpc>
                          <a:spcPct val="107000"/>
                        </a:lnSpc>
                        <a:spcBef>
                          <a:spcPts val="0"/>
                        </a:spcBef>
                        <a:spcAft>
                          <a:spcPts val="0"/>
                        </a:spcAft>
                        <a:buNone/>
                      </a:pPr>
                      <a:r>
                        <a:rPr lang="en-US" sz="1800" u="none" strike="noStrike" cap="none" dirty="0">
                          <a:solidFill>
                            <a:schemeClr val="bg1"/>
                          </a:solidFill>
                          <a:latin typeface="Arial"/>
                          <a:ea typeface="Calibri"/>
                          <a:cs typeface="Calibri"/>
                        </a:rPr>
                        <a:t>$5,000</a:t>
                      </a:r>
                    </a:p>
                    <a:p>
                      <a:pPr marL="182880" marR="0" lvl="0" indent="0" algn="l">
                        <a:lnSpc>
                          <a:spcPct val="107000"/>
                        </a:lnSpc>
                        <a:spcBef>
                          <a:spcPts val="0"/>
                        </a:spcBef>
                        <a:spcAft>
                          <a:spcPts val="0"/>
                        </a:spcAft>
                        <a:buNone/>
                      </a:pPr>
                      <a:r>
                        <a:rPr lang="en-US" sz="1800" u="none" strike="noStrike" cap="none" dirty="0">
                          <a:solidFill>
                            <a:schemeClr val="bg1"/>
                          </a:solidFill>
                          <a:latin typeface="Arial"/>
                          <a:ea typeface="Calibri"/>
                          <a:cs typeface="Calibri"/>
                        </a:rPr>
                        <a:t>$5,000</a:t>
                      </a:r>
                    </a:p>
                  </a:txBody>
                  <a:tcPr marL="85725" marR="9525" marT="9525" marB="0" anchor="ctr"/>
                </a:tc>
                <a:tc>
                  <a:txBody>
                    <a:bodyPr/>
                    <a:lstStyle/>
                    <a:p>
                      <a:pPr marL="0" marR="0" lvl="0" indent="0" algn="l" rtl="0">
                        <a:lnSpc>
                          <a:spcPct val="107000"/>
                        </a:lnSpc>
                        <a:spcBef>
                          <a:spcPts val="0"/>
                        </a:spcBef>
                        <a:spcAft>
                          <a:spcPts val="0"/>
                        </a:spcAft>
                        <a:buNone/>
                      </a:pPr>
                      <a:r>
                        <a:rPr lang="en-US" sz="1800" u="none" strike="noStrike" cap="none" dirty="0">
                          <a:solidFill>
                            <a:schemeClr val="bg1"/>
                          </a:solidFill>
                          <a:latin typeface="Arial"/>
                          <a:ea typeface="Calibri"/>
                          <a:cs typeface="Calibri"/>
                        </a:rPr>
                        <a:t>Chesapeake Therapeutic Riding, Inc.</a:t>
                      </a:r>
                    </a:p>
                    <a:p>
                      <a:pPr marL="0" marR="0" lvl="0" indent="0" algn="l">
                        <a:lnSpc>
                          <a:spcPct val="107000"/>
                        </a:lnSpc>
                        <a:spcBef>
                          <a:spcPts val="0"/>
                        </a:spcBef>
                        <a:spcAft>
                          <a:spcPts val="0"/>
                        </a:spcAft>
                        <a:buNone/>
                      </a:pPr>
                      <a:r>
                        <a:rPr lang="en-US" sz="1800" b="0" i="0" u="none" strike="noStrike" cap="none" noProof="0" dirty="0">
                          <a:solidFill>
                            <a:schemeClr val="bg1"/>
                          </a:solidFill>
                          <a:latin typeface="Arial"/>
                        </a:rPr>
                        <a:t>Ed Lally Foundation*</a:t>
                      </a:r>
                    </a:p>
                    <a:p>
                      <a:pPr marL="0" marR="0" lvl="0" indent="0" algn="l">
                        <a:lnSpc>
                          <a:spcPct val="107000"/>
                        </a:lnSpc>
                        <a:spcBef>
                          <a:spcPts val="0"/>
                        </a:spcBef>
                        <a:spcAft>
                          <a:spcPts val="0"/>
                        </a:spcAft>
                        <a:buNone/>
                      </a:pPr>
                      <a:r>
                        <a:rPr lang="en-US" sz="1800" b="0" i="0" u="none" strike="noStrike" cap="none" noProof="0" dirty="0">
                          <a:solidFill>
                            <a:schemeClr val="bg1"/>
                          </a:solidFill>
                          <a:latin typeface="Arial"/>
                        </a:rPr>
                        <a:t>Edgewood Community Support Center (EPICENTER)</a:t>
                      </a:r>
                      <a:endParaRPr lang="en-US" sz="1800">
                        <a:solidFill>
                          <a:schemeClr val="bg1"/>
                        </a:solidFill>
                        <a:latin typeface="Arial"/>
                      </a:endParaRPr>
                    </a:p>
                    <a:p>
                      <a:pPr marL="0" marR="0" lvl="0" indent="0" algn="l">
                        <a:lnSpc>
                          <a:spcPct val="107000"/>
                        </a:lnSpc>
                        <a:spcBef>
                          <a:spcPts val="0"/>
                        </a:spcBef>
                        <a:spcAft>
                          <a:spcPts val="0"/>
                        </a:spcAft>
                        <a:buNone/>
                      </a:pPr>
                      <a:r>
                        <a:rPr lang="en-US" sz="1800" b="0" i="0" u="none" strike="noStrike" cap="none" noProof="0" dirty="0">
                          <a:solidFill>
                            <a:schemeClr val="bg1"/>
                          </a:solidFill>
                          <a:latin typeface="Arial"/>
                        </a:rPr>
                        <a:t>Found In Faith Ministries</a:t>
                      </a:r>
                      <a:endParaRPr lang="en-US" sz="1800">
                        <a:solidFill>
                          <a:schemeClr val="bg1"/>
                        </a:solidFill>
                        <a:latin typeface="Arial"/>
                      </a:endParaRPr>
                    </a:p>
                    <a:p>
                      <a:pPr marL="0" marR="0" lvl="0" indent="0" algn="l">
                        <a:lnSpc>
                          <a:spcPct val="107000"/>
                        </a:lnSpc>
                        <a:spcBef>
                          <a:spcPts val="0"/>
                        </a:spcBef>
                        <a:spcAft>
                          <a:spcPts val="0"/>
                        </a:spcAft>
                        <a:buNone/>
                      </a:pPr>
                      <a:r>
                        <a:rPr lang="en-US" sz="1800" b="0" i="0" u="none" strike="noStrike" cap="none" noProof="0" dirty="0">
                          <a:solidFill>
                            <a:schemeClr val="bg1"/>
                          </a:solidFill>
                          <a:latin typeface="Arial"/>
                        </a:rPr>
                        <a:t>Girls on the Run Central Maryland</a:t>
                      </a:r>
                    </a:p>
                    <a:p>
                      <a:pPr marL="0" marR="0" lvl="0" indent="0" algn="l">
                        <a:lnSpc>
                          <a:spcPct val="107000"/>
                        </a:lnSpc>
                        <a:spcBef>
                          <a:spcPts val="0"/>
                        </a:spcBef>
                        <a:spcAft>
                          <a:spcPts val="0"/>
                        </a:spcAft>
                        <a:buNone/>
                      </a:pPr>
                      <a:r>
                        <a:rPr lang="en-US" sz="1800" b="0" i="0" u="none" strike="noStrike" cap="none" noProof="0" dirty="0">
                          <a:solidFill>
                            <a:schemeClr val="bg1"/>
                          </a:solidFill>
                          <a:latin typeface="Arial"/>
                        </a:rPr>
                        <a:t>Habitat for Humanity Susquehanna</a:t>
                      </a:r>
                      <a:endParaRPr lang="en-US" sz="1800">
                        <a:solidFill>
                          <a:schemeClr val="bg1"/>
                        </a:solidFill>
                        <a:latin typeface="Arial"/>
                      </a:endParaRPr>
                    </a:p>
                    <a:p>
                      <a:pPr marL="0" marR="0" lvl="0" indent="0" algn="l">
                        <a:lnSpc>
                          <a:spcPct val="107000"/>
                        </a:lnSpc>
                        <a:spcBef>
                          <a:spcPts val="0"/>
                        </a:spcBef>
                        <a:spcAft>
                          <a:spcPts val="0"/>
                        </a:spcAft>
                        <a:buNone/>
                      </a:pPr>
                      <a:r>
                        <a:rPr lang="en-US" sz="1800" b="0" i="0" u="none" strike="noStrike" cap="none" noProof="0" dirty="0">
                          <a:solidFill>
                            <a:schemeClr val="bg1"/>
                          </a:solidFill>
                          <a:latin typeface="Arial"/>
                        </a:rPr>
                        <a:t>Harford County Education Foundation</a:t>
                      </a:r>
                      <a:endParaRPr lang="en-US" sz="1800">
                        <a:solidFill>
                          <a:schemeClr val="bg1"/>
                        </a:solidFill>
                        <a:latin typeface="Arial"/>
                      </a:endParaRPr>
                    </a:p>
                    <a:p>
                      <a:pPr marL="0" marR="0" lvl="0" indent="0" algn="l">
                        <a:lnSpc>
                          <a:spcPct val="107000"/>
                        </a:lnSpc>
                        <a:spcBef>
                          <a:spcPts val="0"/>
                        </a:spcBef>
                        <a:spcAft>
                          <a:spcPts val="0"/>
                        </a:spcAft>
                        <a:buNone/>
                      </a:pPr>
                      <a:r>
                        <a:rPr lang="en-US" sz="1800" b="0" i="0" u="none" strike="noStrike" cap="none" noProof="0" dirty="0">
                          <a:solidFill>
                            <a:schemeClr val="bg1"/>
                          </a:solidFill>
                          <a:latin typeface="Arial"/>
                        </a:rPr>
                        <a:t>Harford Family House</a:t>
                      </a:r>
                      <a:endParaRPr lang="en-US" sz="1800">
                        <a:solidFill>
                          <a:schemeClr val="bg1"/>
                        </a:solidFill>
                        <a:latin typeface="Arial"/>
                      </a:endParaRPr>
                    </a:p>
                    <a:p>
                      <a:pPr marL="0" marR="0" lvl="0" indent="0" algn="l">
                        <a:lnSpc>
                          <a:spcPct val="107000"/>
                        </a:lnSpc>
                        <a:spcBef>
                          <a:spcPts val="0"/>
                        </a:spcBef>
                        <a:spcAft>
                          <a:spcPts val="0"/>
                        </a:spcAft>
                        <a:buNone/>
                      </a:pPr>
                      <a:r>
                        <a:rPr lang="en-US" sz="1800" b="0" i="0" u="none" strike="noStrike" cap="none" noProof="0" dirty="0">
                          <a:solidFill>
                            <a:schemeClr val="bg1"/>
                          </a:solidFill>
                          <a:latin typeface="Arial"/>
                        </a:rPr>
                        <a:t>Homecoming Project</a:t>
                      </a:r>
                      <a:endParaRPr lang="en-US" sz="1800">
                        <a:solidFill>
                          <a:schemeClr val="bg1"/>
                        </a:solidFill>
                        <a:latin typeface="Arial"/>
                      </a:endParaRPr>
                    </a:p>
                    <a:p>
                      <a:pPr marL="0" marR="0" lvl="0" indent="0" algn="l">
                        <a:lnSpc>
                          <a:spcPct val="107000"/>
                        </a:lnSpc>
                        <a:spcBef>
                          <a:spcPts val="0"/>
                        </a:spcBef>
                        <a:spcAft>
                          <a:spcPts val="0"/>
                        </a:spcAft>
                        <a:buNone/>
                      </a:pPr>
                      <a:r>
                        <a:rPr lang="en-US" sz="1800" b="0" i="0" u="none" strike="noStrike" cap="none" noProof="0" dirty="0">
                          <a:solidFill>
                            <a:schemeClr val="bg1"/>
                          </a:solidFill>
                          <a:latin typeface="Arial"/>
                        </a:rPr>
                        <a:t>Humanim</a:t>
                      </a:r>
                      <a:endParaRPr lang="en-US" sz="1800">
                        <a:solidFill>
                          <a:schemeClr val="bg1"/>
                        </a:solidFill>
                        <a:latin typeface="Arial"/>
                      </a:endParaRPr>
                    </a:p>
                    <a:p>
                      <a:pPr marL="0" marR="0" lvl="0" indent="0" algn="l">
                        <a:lnSpc>
                          <a:spcPct val="107000"/>
                        </a:lnSpc>
                        <a:spcBef>
                          <a:spcPts val="0"/>
                        </a:spcBef>
                        <a:spcAft>
                          <a:spcPts val="0"/>
                        </a:spcAft>
                        <a:buNone/>
                      </a:pPr>
                      <a:r>
                        <a:rPr lang="en-US" sz="1800" b="0" i="0" u="none" strike="noStrike" cap="none" noProof="0" dirty="0">
                          <a:solidFill>
                            <a:schemeClr val="bg1"/>
                          </a:solidFill>
                          <a:latin typeface="Arial"/>
                        </a:rPr>
                        <a:t>LASOS, Inc.</a:t>
                      </a:r>
                      <a:endParaRPr lang="en-US" sz="1800">
                        <a:solidFill>
                          <a:schemeClr val="bg1"/>
                        </a:solidFill>
                        <a:latin typeface="Arial"/>
                      </a:endParaRPr>
                    </a:p>
                    <a:p>
                      <a:pPr marL="0" marR="0" lvl="0" indent="0" algn="l">
                        <a:lnSpc>
                          <a:spcPct val="107000"/>
                        </a:lnSpc>
                        <a:spcBef>
                          <a:spcPts val="0"/>
                        </a:spcBef>
                        <a:spcAft>
                          <a:spcPts val="0"/>
                        </a:spcAft>
                        <a:buNone/>
                      </a:pPr>
                      <a:r>
                        <a:rPr lang="en-US" sz="1800" b="0" i="0" u="none" strike="noStrike" cap="none" noProof="0" dirty="0">
                          <a:solidFill>
                            <a:schemeClr val="bg1"/>
                          </a:solidFill>
                          <a:latin typeface="Arial"/>
                        </a:rPr>
                        <a:t>Mason Dixon Community Services</a:t>
                      </a:r>
                      <a:endParaRPr lang="en-US" sz="1800">
                        <a:solidFill>
                          <a:schemeClr val="bg1"/>
                        </a:solidFill>
                        <a:latin typeface="Arial"/>
                      </a:endParaRPr>
                    </a:p>
                    <a:p>
                      <a:pPr marL="0" marR="0" lvl="0" indent="0" algn="l">
                        <a:lnSpc>
                          <a:spcPct val="107000"/>
                        </a:lnSpc>
                        <a:spcBef>
                          <a:spcPts val="0"/>
                        </a:spcBef>
                        <a:spcAft>
                          <a:spcPts val="0"/>
                        </a:spcAft>
                        <a:buNone/>
                      </a:pPr>
                      <a:r>
                        <a:rPr lang="en-US" sz="1800" b="0" i="0" u="none" strike="noStrike" cap="none" noProof="0" dirty="0">
                          <a:solidFill>
                            <a:schemeClr val="bg1"/>
                          </a:solidFill>
                          <a:latin typeface="Arial"/>
                        </a:rPr>
                        <a:t>Sleep in Heavenly Peace, Inc.</a:t>
                      </a:r>
                    </a:p>
                    <a:p>
                      <a:pPr marL="0" marR="0" lvl="0" indent="0" algn="l">
                        <a:lnSpc>
                          <a:spcPct val="107000"/>
                        </a:lnSpc>
                        <a:spcBef>
                          <a:spcPts val="0"/>
                        </a:spcBef>
                        <a:spcAft>
                          <a:spcPts val="0"/>
                        </a:spcAft>
                        <a:buNone/>
                      </a:pPr>
                      <a:r>
                        <a:rPr lang="en-US" sz="1800" b="0" i="0" u="none" strike="noStrike" cap="none" noProof="0" dirty="0" err="1">
                          <a:solidFill>
                            <a:schemeClr val="bg1"/>
                          </a:solidFill>
                          <a:latin typeface="Arial"/>
                        </a:rPr>
                        <a:t>TasteWise</a:t>
                      </a:r>
                      <a:r>
                        <a:rPr lang="en-US" sz="1800" b="0" i="0" u="none" strike="noStrike" cap="none" noProof="0" dirty="0">
                          <a:solidFill>
                            <a:schemeClr val="bg1"/>
                          </a:solidFill>
                          <a:latin typeface="Arial"/>
                        </a:rPr>
                        <a:t> Kids</a:t>
                      </a:r>
                      <a:endParaRPr lang="en-US" sz="1800">
                        <a:solidFill>
                          <a:schemeClr val="bg1"/>
                        </a:solidFill>
                        <a:latin typeface="Arial"/>
                      </a:endParaRPr>
                    </a:p>
                  </a:txBody>
                  <a:tcPr marL="85725" marR="9525" marT="9525" marB="0" anchor="ctr"/>
                </a:tc>
                <a:extLst>
                  <a:ext uri="{0D108BD9-81ED-4DB2-BD59-A6C34878D82A}">
                    <a16:rowId xmlns:a16="http://schemas.microsoft.com/office/drawing/2014/main" val="10012"/>
                  </a:ext>
                </a:extLst>
              </a:tr>
            </a:tbl>
          </a:graphicData>
        </a:graphic>
      </p:graphicFrame>
      <p:sp>
        <p:nvSpPr>
          <p:cNvPr id="247" name="Google Shape;247;p20"/>
          <p:cNvSpPr txBox="1">
            <a:spLocks noGrp="1"/>
          </p:cNvSpPr>
          <p:nvPr>
            <p:ph type="title"/>
          </p:nvPr>
        </p:nvSpPr>
        <p:spPr>
          <a:xfrm>
            <a:off x="388987" y="772852"/>
            <a:ext cx="8359601" cy="1325563"/>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1"/>
              </a:buClr>
              <a:buSzPts val="4400"/>
              <a:buFont typeface="Arial"/>
              <a:buNone/>
            </a:pPr>
            <a:r>
              <a:rPr lang="en-US" dirty="0">
                <a:latin typeface="Arial"/>
                <a:ea typeface="Arial"/>
                <a:cs typeface="Arial"/>
                <a:sym typeface="Arial"/>
              </a:rPr>
              <a:t>2022 Grant Awards Proposed</a:t>
            </a:r>
            <a:endParaRPr dirty="0"/>
          </a:p>
        </p:txBody>
      </p:sp>
      <p:sp>
        <p:nvSpPr>
          <p:cNvPr id="4" name="TextBox 3">
            <a:extLst>
              <a:ext uri="{FF2B5EF4-FFF2-40B4-BE49-F238E27FC236}">
                <a16:creationId xmlns:a16="http://schemas.microsoft.com/office/drawing/2014/main" id="{FFED1354-8E48-47E4-ABA5-94ED091C5572}"/>
              </a:ext>
            </a:extLst>
          </p:cNvPr>
          <p:cNvSpPr txBox="1"/>
          <p:nvPr/>
        </p:nvSpPr>
        <p:spPr>
          <a:xfrm rot="19442794">
            <a:off x="3330281" y="1038025"/>
            <a:ext cx="2700632" cy="707886"/>
          </a:xfrm>
          <a:prstGeom prst="rect">
            <a:avLst/>
          </a:prstGeom>
          <a:noFill/>
        </p:spPr>
        <p:txBody>
          <a:bodyPr wrap="square" lIns="91440" tIns="45720" rIns="91440" bIns="45720" rtlCol="0" anchor="t">
            <a:spAutoFit/>
          </a:bodyPr>
          <a:lstStyle/>
          <a:p>
            <a:endParaRPr lang="en-US" sz="4000" dirty="0">
              <a:solidFill>
                <a:srgbClr val="FF0000"/>
              </a:solidFil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pic>
        <p:nvPicPr>
          <p:cNvPr id="252" name="Google Shape;252;p21" descr="Original file ‎ (SVG file, nominally 465 × 306 pixels ..."/>
          <p:cNvPicPr preferRelativeResize="0">
            <a:picLocks noGrp="1"/>
          </p:cNvPicPr>
          <p:nvPr>
            <p:ph type="body" idx="4294967295"/>
          </p:nvPr>
        </p:nvPicPr>
        <p:blipFill rotWithShape="1">
          <a:blip r:embed="rId3">
            <a:alphaModFix/>
          </a:blip>
          <a:srcRect/>
          <a:stretch/>
        </p:blipFill>
        <p:spPr>
          <a:xfrm>
            <a:off x="1131887" y="1309254"/>
            <a:ext cx="6880225" cy="4525962"/>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Google Shape;258;p22"/>
          <p:cNvSpPr txBox="1">
            <a:spLocks noGrp="1"/>
          </p:cNvSpPr>
          <p:nvPr>
            <p:ph type="body" idx="1"/>
          </p:nvPr>
        </p:nvSpPr>
        <p:spPr>
          <a:xfrm>
            <a:off x="628650" y="2388334"/>
            <a:ext cx="7886700" cy="3731112"/>
          </a:xfrm>
          <a:prstGeom prst="rect">
            <a:avLst/>
          </a:prstGeom>
          <a:noFill/>
          <a:ln>
            <a:noFill/>
          </a:ln>
        </p:spPr>
        <p:txBody>
          <a:bodyPr spcFirstLastPara="1" wrap="square" lIns="91425" tIns="45700" rIns="91425" bIns="45700" anchor="t" anchorCtr="0">
            <a:normAutofit/>
          </a:bodyPr>
          <a:lstStyle/>
          <a:p>
            <a:pPr marL="109728" lvl="0" indent="0" algn="l" rtl="0">
              <a:lnSpc>
                <a:spcPct val="90000"/>
              </a:lnSpc>
              <a:spcBef>
                <a:spcPts val="0"/>
              </a:spcBef>
              <a:spcAft>
                <a:spcPts val="0"/>
              </a:spcAft>
              <a:buClr>
                <a:schemeClr val="lt1"/>
              </a:buClr>
              <a:buSzPts val="2800"/>
              <a:buNone/>
            </a:pPr>
            <a:endParaRPr/>
          </a:p>
          <a:p>
            <a:pPr marL="109728" lvl="0" indent="0" algn="l" rtl="0">
              <a:lnSpc>
                <a:spcPct val="90000"/>
              </a:lnSpc>
              <a:spcBef>
                <a:spcPts val="1000"/>
              </a:spcBef>
              <a:spcAft>
                <a:spcPts val="0"/>
              </a:spcAft>
              <a:buClr>
                <a:schemeClr val="lt1"/>
              </a:buClr>
              <a:buSzPts val="2800"/>
              <a:buNone/>
            </a:pPr>
            <a:endParaRPr/>
          </a:p>
          <a:p>
            <a:pPr marL="109728" lvl="0" indent="0" algn="l" rtl="0">
              <a:lnSpc>
                <a:spcPct val="90000"/>
              </a:lnSpc>
              <a:spcBef>
                <a:spcPts val="1000"/>
              </a:spcBef>
              <a:spcAft>
                <a:spcPts val="0"/>
              </a:spcAft>
              <a:buClr>
                <a:schemeClr val="lt1"/>
              </a:buClr>
              <a:buSzPts val="2800"/>
              <a:buNone/>
            </a:pPr>
            <a:endParaRPr/>
          </a:p>
          <a:p>
            <a:pPr marL="109728" lvl="0" indent="0" algn="l" rtl="0">
              <a:lnSpc>
                <a:spcPct val="90000"/>
              </a:lnSpc>
              <a:spcBef>
                <a:spcPts val="1000"/>
              </a:spcBef>
              <a:spcAft>
                <a:spcPts val="0"/>
              </a:spcAft>
              <a:buClr>
                <a:schemeClr val="lt1"/>
              </a:buClr>
              <a:buSzPts val="2800"/>
              <a:buNone/>
            </a:pPr>
            <a:endParaRPr/>
          </a:p>
          <a:p>
            <a:pPr marL="109728" lvl="0" indent="0" algn="ctr" rtl="0">
              <a:lnSpc>
                <a:spcPct val="90000"/>
              </a:lnSpc>
              <a:spcBef>
                <a:spcPts val="1000"/>
              </a:spcBef>
              <a:spcAft>
                <a:spcPts val="0"/>
              </a:spcAft>
              <a:buClr>
                <a:schemeClr val="lt1"/>
              </a:buClr>
              <a:buSzPts val="5400"/>
              <a:buNone/>
            </a:pPr>
            <a:endParaRPr sz="5400" b="1"/>
          </a:p>
          <a:p>
            <a:pPr marL="109728" lvl="0" indent="0" algn="ctr" rtl="0">
              <a:lnSpc>
                <a:spcPct val="90000"/>
              </a:lnSpc>
              <a:spcBef>
                <a:spcPts val="1000"/>
              </a:spcBef>
              <a:spcAft>
                <a:spcPts val="0"/>
              </a:spcAft>
              <a:buClr>
                <a:schemeClr val="lt1"/>
              </a:buClr>
              <a:buSzPts val="6000"/>
              <a:buNone/>
            </a:pPr>
            <a:endParaRPr sz="6000" b="1"/>
          </a:p>
        </p:txBody>
      </p:sp>
      <p:sp>
        <p:nvSpPr>
          <p:cNvPr id="259" name="Google Shape;259;p22"/>
          <p:cNvSpPr txBox="1">
            <a:spLocks noGrp="1"/>
          </p:cNvSpPr>
          <p:nvPr>
            <p:ph type="title"/>
          </p:nvPr>
        </p:nvSpPr>
        <p:spPr>
          <a:xfrm>
            <a:off x="762000" y="1039090"/>
            <a:ext cx="7924800" cy="4904509"/>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4800"/>
              <a:buFont typeface="Arial"/>
              <a:buNone/>
            </a:pPr>
            <a:r>
              <a:rPr lang="en-US" sz="4800" dirty="0">
                <a:latin typeface="Arial"/>
                <a:ea typeface="Arial"/>
                <a:cs typeface="Arial"/>
                <a:sym typeface="Arial"/>
              </a:rPr>
              <a:t>And the Grant Total </a:t>
            </a:r>
            <a:br>
              <a:rPr lang="en-US" sz="4800" dirty="0">
                <a:latin typeface="Arial"/>
                <a:ea typeface="Arial"/>
                <a:cs typeface="Arial"/>
                <a:sym typeface="Arial"/>
              </a:rPr>
            </a:br>
            <a:r>
              <a:rPr lang="en-US" sz="4800" dirty="0">
                <a:latin typeface="Arial"/>
                <a:ea typeface="Arial"/>
                <a:cs typeface="Arial"/>
                <a:sym typeface="Arial"/>
              </a:rPr>
              <a:t>for 2011 – 2022 </a:t>
            </a:r>
            <a:br>
              <a:rPr lang="en-US" sz="4800" dirty="0">
                <a:latin typeface="Arial"/>
                <a:ea typeface="Arial"/>
                <a:cs typeface="Arial"/>
                <a:sym typeface="Arial"/>
              </a:rPr>
            </a:br>
            <a:r>
              <a:rPr lang="en-US" sz="4800" dirty="0">
                <a:latin typeface="Arial"/>
                <a:ea typeface="Arial"/>
                <a:cs typeface="Arial"/>
                <a:sym typeface="Arial"/>
              </a:rPr>
              <a:t>Awards Is….</a:t>
            </a:r>
            <a:endParaRPr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pic>
        <p:nvPicPr>
          <p:cNvPr id="264" name="Google Shape;264;p23" descr="C:\Users\kmalat\Downloads\IMG_0583.JPG"/>
          <p:cNvPicPr preferRelativeResize="0"/>
          <p:nvPr/>
        </p:nvPicPr>
        <p:blipFill rotWithShape="1">
          <a:blip r:embed="rId3">
            <a:alphaModFix/>
          </a:blip>
          <a:srcRect/>
          <a:stretch/>
        </p:blipFill>
        <p:spPr>
          <a:xfrm>
            <a:off x="-7513" y="0"/>
            <a:ext cx="9144000" cy="6858000"/>
          </a:xfrm>
          <a:prstGeom prst="rect">
            <a:avLst/>
          </a:prstGeom>
          <a:noFill/>
          <a:ln>
            <a:noFill/>
          </a:ln>
        </p:spPr>
      </p:pic>
      <p:sp>
        <p:nvSpPr>
          <p:cNvPr id="265" name="Google Shape;265;p23"/>
          <p:cNvSpPr/>
          <p:nvPr/>
        </p:nvSpPr>
        <p:spPr>
          <a:xfrm>
            <a:off x="2115739" y="2667000"/>
            <a:ext cx="4963934" cy="110799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B050"/>
              </a:buClr>
              <a:buSzPts val="6600"/>
              <a:buFont typeface="Arial"/>
              <a:buNone/>
            </a:pPr>
            <a:r>
              <a:rPr lang="en-US" sz="6600" b="1" i="0" u="none" strike="noStrike" cap="none" dirty="0">
                <a:solidFill>
                  <a:srgbClr val="00B050"/>
                </a:solidFill>
                <a:latin typeface="Arial"/>
                <a:ea typeface="Arial"/>
                <a:cs typeface="Arial"/>
                <a:sym typeface="Arial"/>
              </a:rPr>
              <a:t>$</a:t>
            </a:r>
            <a:r>
              <a:rPr lang="en-US" sz="6600" b="1" dirty="0">
                <a:solidFill>
                  <a:srgbClr val="00B050"/>
                </a:solidFill>
              </a:rPr>
              <a:t>504,682.86</a:t>
            </a:r>
            <a:endParaRPr sz="6600" b="1" i="0" u="none" strike="noStrike" cap="none" dirty="0">
              <a:solidFill>
                <a:srgbClr val="00B050"/>
              </a:solidFill>
              <a:latin typeface="Calibri"/>
              <a:ea typeface="Calibri"/>
              <a:cs typeface="Calibri"/>
              <a:sym typeface="Calibri"/>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0" name="Google Shape;270;p24"/>
          <p:cNvSpPr txBox="1">
            <a:spLocks noGrp="1"/>
          </p:cNvSpPr>
          <p:nvPr>
            <p:ph type="ctrTitle"/>
          </p:nvPr>
        </p:nvSpPr>
        <p:spPr>
          <a:xfrm>
            <a:off x="1143000" y="439075"/>
            <a:ext cx="6858000" cy="3324946"/>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lt1"/>
              </a:buClr>
              <a:buSzPts val="6000"/>
              <a:buFont typeface="Arial"/>
              <a:buNone/>
            </a:pPr>
            <a:r>
              <a:rPr lang="en-US" dirty="0"/>
              <a:t>Members’ Choice Award Update</a:t>
            </a:r>
            <a:endParaRPr dirty="0"/>
          </a:p>
        </p:txBody>
      </p:sp>
      <p:sp>
        <p:nvSpPr>
          <p:cNvPr id="4" name="TextBox 3">
            <a:extLst>
              <a:ext uri="{FF2B5EF4-FFF2-40B4-BE49-F238E27FC236}">
                <a16:creationId xmlns:a16="http://schemas.microsoft.com/office/drawing/2014/main" id="{06FFC4BB-1954-4874-A25B-CDE411CB1399}"/>
              </a:ext>
            </a:extLst>
          </p:cNvPr>
          <p:cNvSpPr txBox="1"/>
          <p:nvPr/>
        </p:nvSpPr>
        <p:spPr>
          <a:xfrm>
            <a:off x="2230734" y="4822558"/>
            <a:ext cx="4572000" cy="584775"/>
          </a:xfrm>
          <a:prstGeom prst="rect">
            <a:avLst/>
          </a:prstGeom>
          <a:noFill/>
        </p:spPr>
        <p:txBody>
          <a:bodyPr wrap="square">
            <a:spAutoFit/>
          </a:bodyPr>
          <a:lstStyle/>
          <a:p>
            <a:pPr algn="ctr"/>
            <a:r>
              <a:rPr lang="en-US" sz="3200" dirty="0">
                <a:solidFill>
                  <a:srgbClr val="66FF33"/>
                </a:solidFill>
              </a:rPr>
              <a:t>Terri Garland</a:t>
            </a:r>
            <a:endParaRPr lang="en-US" sz="3200"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sp>
        <p:nvSpPr>
          <p:cNvPr id="275" name="Google Shape;275;p25"/>
          <p:cNvSpPr txBox="1">
            <a:spLocks noGrp="1"/>
          </p:cNvSpPr>
          <p:nvPr>
            <p:ph type="title"/>
          </p:nvPr>
        </p:nvSpPr>
        <p:spPr>
          <a:xfrm>
            <a:off x="628650" y="927834"/>
            <a:ext cx="78867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4400"/>
              <a:buFont typeface="Arial"/>
              <a:buNone/>
            </a:pPr>
            <a:r>
              <a:rPr lang="en-US" dirty="0"/>
              <a:t>Members’ Choice Award</a:t>
            </a:r>
            <a:endParaRPr dirty="0"/>
          </a:p>
        </p:txBody>
      </p:sp>
      <p:sp>
        <p:nvSpPr>
          <p:cNvPr id="276" name="Google Shape;276;p25"/>
          <p:cNvSpPr txBox="1">
            <a:spLocks noGrp="1"/>
          </p:cNvSpPr>
          <p:nvPr>
            <p:ph type="body" idx="1"/>
          </p:nvPr>
        </p:nvSpPr>
        <p:spPr>
          <a:xfrm>
            <a:off x="628650" y="2388334"/>
            <a:ext cx="7886700" cy="3731112"/>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rgbClr val="66FF33"/>
              </a:buClr>
              <a:buSzPts val="2800"/>
              <a:buChar char="•"/>
            </a:pPr>
            <a:r>
              <a:rPr lang="en-US" dirty="0">
                <a:solidFill>
                  <a:srgbClr val="66FF33"/>
                </a:solidFill>
              </a:rPr>
              <a:t>Committee Members</a:t>
            </a:r>
            <a:endParaRPr dirty="0"/>
          </a:p>
          <a:p>
            <a:pPr marL="685800" lvl="1" indent="-228600" algn="l" rtl="0">
              <a:lnSpc>
                <a:spcPct val="90000"/>
              </a:lnSpc>
              <a:spcBef>
                <a:spcPts val="500"/>
              </a:spcBef>
              <a:spcAft>
                <a:spcPts val="0"/>
              </a:spcAft>
              <a:buClr>
                <a:schemeClr val="lt1"/>
              </a:buClr>
              <a:buSzPts val="2400"/>
              <a:buChar char="▪"/>
            </a:pPr>
            <a:r>
              <a:rPr lang="en-US" dirty="0"/>
              <a:t>Terri Garland, Chair</a:t>
            </a:r>
            <a:endParaRPr dirty="0"/>
          </a:p>
          <a:p>
            <a:pPr marL="685800" lvl="1" indent="-228600" algn="l" rtl="0">
              <a:lnSpc>
                <a:spcPct val="90000"/>
              </a:lnSpc>
              <a:spcBef>
                <a:spcPts val="500"/>
              </a:spcBef>
              <a:spcAft>
                <a:spcPts val="0"/>
              </a:spcAft>
              <a:buClr>
                <a:schemeClr val="lt1"/>
              </a:buClr>
              <a:buSzPts val="2400"/>
              <a:buChar char="▪"/>
            </a:pPr>
            <a:r>
              <a:rPr lang="en-US" dirty="0"/>
              <a:t>Jodi Marschhauser</a:t>
            </a:r>
            <a:endParaRPr dirty="0"/>
          </a:p>
          <a:p>
            <a:pPr marL="685800" lvl="1" indent="-228600" algn="l" rtl="0">
              <a:lnSpc>
                <a:spcPct val="90000"/>
              </a:lnSpc>
              <a:spcBef>
                <a:spcPts val="500"/>
              </a:spcBef>
              <a:spcAft>
                <a:spcPts val="0"/>
              </a:spcAft>
              <a:buClr>
                <a:schemeClr val="lt1"/>
              </a:buClr>
              <a:buSzPts val="2400"/>
              <a:buChar char="▪"/>
            </a:pPr>
            <a:r>
              <a:rPr lang="en-US" dirty="0"/>
              <a:t>Kim </a:t>
            </a:r>
            <a:r>
              <a:rPr lang="en-US" dirty="0" err="1"/>
              <a:t>Malat</a:t>
            </a:r>
            <a:endParaRPr dirty="0"/>
          </a:p>
          <a:p>
            <a:pPr marL="685800" lvl="1" indent="-228600" algn="l" rtl="0">
              <a:lnSpc>
                <a:spcPct val="90000"/>
              </a:lnSpc>
              <a:spcBef>
                <a:spcPts val="500"/>
              </a:spcBef>
              <a:spcAft>
                <a:spcPts val="0"/>
              </a:spcAft>
              <a:buClr>
                <a:schemeClr val="lt1"/>
              </a:buClr>
              <a:buSzPts val="2400"/>
              <a:buChar char="▪"/>
            </a:pPr>
            <a:r>
              <a:rPr lang="en-US" dirty="0"/>
              <a:t>Tami Zavislan</a:t>
            </a:r>
            <a:endParaRPr dirty="0"/>
          </a:p>
          <a:p>
            <a:pPr marL="457200" lvl="1" indent="0" algn="l" rtl="0">
              <a:lnSpc>
                <a:spcPct val="90000"/>
              </a:lnSpc>
              <a:spcBef>
                <a:spcPts val="500"/>
              </a:spcBef>
              <a:spcAft>
                <a:spcPts val="0"/>
              </a:spcAft>
              <a:buClr>
                <a:schemeClr val="lt1"/>
              </a:buClr>
              <a:buSzPts val="2400"/>
              <a:buNone/>
            </a:pPr>
            <a:endParaRP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69" name="Google Shape;69;p3"/>
          <p:cNvSpPr txBox="1">
            <a:spLocks noGrp="1"/>
          </p:cNvSpPr>
          <p:nvPr>
            <p:ph type="title"/>
          </p:nvPr>
        </p:nvSpPr>
        <p:spPr>
          <a:xfrm>
            <a:off x="628650" y="927834"/>
            <a:ext cx="7886700" cy="1325563"/>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1"/>
              </a:buClr>
              <a:buSzPts val="4000"/>
              <a:buFont typeface="Arial"/>
              <a:buNone/>
            </a:pPr>
            <a:r>
              <a:rPr lang="en-US" sz="4000" dirty="0">
                <a:latin typeface="Arial"/>
                <a:ea typeface="Arial"/>
                <a:cs typeface="Arial"/>
                <a:sym typeface="Arial"/>
              </a:rPr>
              <a:t>General Membership Meeting </a:t>
            </a:r>
            <a:br>
              <a:rPr lang="en-US" sz="4000" dirty="0">
                <a:latin typeface="Arial"/>
                <a:ea typeface="Arial"/>
                <a:cs typeface="Arial"/>
                <a:sym typeface="Arial"/>
              </a:rPr>
            </a:br>
            <a:r>
              <a:rPr lang="en-US" sz="4000">
                <a:latin typeface="Arial"/>
                <a:ea typeface="Arial"/>
                <a:cs typeface="Arial"/>
                <a:sym typeface="Arial"/>
              </a:rPr>
              <a:t>May </a:t>
            </a:r>
            <a:r>
              <a:rPr lang="en-US" sz="4000"/>
              <a:t>11</a:t>
            </a:r>
            <a:r>
              <a:rPr lang="en-US" sz="4000">
                <a:latin typeface="Arial"/>
                <a:ea typeface="Arial"/>
                <a:cs typeface="Arial"/>
                <a:sym typeface="Arial"/>
              </a:rPr>
              <a:t>, 2022</a:t>
            </a:r>
            <a:endParaRPr/>
          </a:p>
        </p:txBody>
      </p:sp>
      <p:sp>
        <p:nvSpPr>
          <p:cNvPr id="70" name="Google Shape;70;p3"/>
          <p:cNvSpPr txBox="1">
            <a:spLocks noGrp="1"/>
          </p:cNvSpPr>
          <p:nvPr>
            <p:ph type="body" idx="1"/>
          </p:nvPr>
        </p:nvSpPr>
        <p:spPr>
          <a:xfrm>
            <a:off x="277091" y="2253397"/>
            <a:ext cx="8575963" cy="3675069"/>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chemeClr val="lt1"/>
              </a:buClr>
              <a:buSzPts val="2000"/>
              <a:buChar char="•"/>
            </a:pPr>
            <a:r>
              <a:rPr lang="en-US" sz="2000" dirty="0"/>
              <a:t>Opening Remarks</a:t>
            </a:r>
            <a:endParaRPr dirty="0"/>
          </a:p>
          <a:p>
            <a:pPr marL="685800" lvl="1" indent="-228600" algn="l" rtl="0">
              <a:lnSpc>
                <a:spcPct val="90000"/>
              </a:lnSpc>
              <a:spcBef>
                <a:spcPts val="500"/>
              </a:spcBef>
              <a:spcAft>
                <a:spcPts val="0"/>
              </a:spcAft>
              <a:buClr>
                <a:srgbClr val="66FF33"/>
              </a:buClr>
              <a:buSzPts val="2000"/>
              <a:buChar char="▪"/>
            </a:pPr>
            <a:r>
              <a:rPr lang="en-US" sz="2000" i="1" dirty="0">
                <a:solidFill>
                  <a:srgbClr val="66FF33"/>
                </a:solidFill>
              </a:rPr>
              <a:t>Donna Kreis</a:t>
            </a:r>
            <a:endParaRPr dirty="0"/>
          </a:p>
          <a:p>
            <a:pPr marL="228600" lvl="0" indent="-228600" algn="l" rtl="0">
              <a:lnSpc>
                <a:spcPct val="90000"/>
              </a:lnSpc>
              <a:spcBef>
                <a:spcPts val="1000"/>
              </a:spcBef>
              <a:spcAft>
                <a:spcPts val="0"/>
              </a:spcAft>
              <a:buClr>
                <a:schemeClr val="lt1"/>
              </a:buClr>
              <a:buSzPts val="2000"/>
              <a:buChar char="•"/>
            </a:pPr>
            <a:r>
              <a:rPr lang="en-US" sz="2000" dirty="0"/>
              <a:t>Finance Report </a:t>
            </a:r>
            <a:endParaRPr dirty="0"/>
          </a:p>
          <a:p>
            <a:pPr marL="685800" lvl="1" indent="-228600" algn="l" rtl="0">
              <a:lnSpc>
                <a:spcPct val="90000"/>
              </a:lnSpc>
              <a:spcBef>
                <a:spcPts val="500"/>
              </a:spcBef>
              <a:spcAft>
                <a:spcPts val="0"/>
              </a:spcAft>
              <a:buClr>
                <a:srgbClr val="66FF33"/>
              </a:buClr>
              <a:buSzPts val="2000"/>
              <a:buChar char="▪"/>
            </a:pPr>
            <a:r>
              <a:rPr lang="en-US" sz="2000" i="1" dirty="0">
                <a:solidFill>
                  <a:srgbClr val="66FF33"/>
                </a:solidFill>
              </a:rPr>
              <a:t>Monica Worrell</a:t>
            </a:r>
            <a:endParaRPr dirty="0"/>
          </a:p>
          <a:p>
            <a:pPr marL="228600" lvl="0" indent="-228600" algn="l" rtl="0">
              <a:lnSpc>
                <a:spcPct val="90000"/>
              </a:lnSpc>
              <a:spcBef>
                <a:spcPts val="1000"/>
              </a:spcBef>
              <a:spcAft>
                <a:spcPts val="0"/>
              </a:spcAft>
              <a:buClr>
                <a:schemeClr val="lt1"/>
              </a:buClr>
              <a:buSzPts val="2000"/>
              <a:buChar char="•"/>
            </a:pPr>
            <a:r>
              <a:rPr lang="en-US" sz="2000" dirty="0"/>
              <a:t>Grant Committee Report  </a:t>
            </a:r>
            <a:endParaRPr dirty="0"/>
          </a:p>
          <a:p>
            <a:pPr marL="685800" lvl="1" indent="-228600" algn="l" rtl="0">
              <a:lnSpc>
                <a:spcPct val="90000"/>
              </a:lnSpc>
              <a:spcBef>
                <a:spcPts val="500"/>
              </a:spcBef>
              <a:spcAft>
                <a:spcPts val="0"/>
              </a:spcAft>
              <a:buClr>
                <a:srgbClr val="66FF33"/>
              </a:buClr>
              <a:buSzPts val="2000"/>
              <a:buChar char="▪"/>
            </a:pPr>
            <a:r>
              <a:rPr lang="en-US" sz="2000" i="1" dirty="0">
                <a:solidFill>
                  <a:srgbClr val="66FF33"/>
                </a:solidFill>
              </a:rPr>
              <a:t>Sara Burley / Sarah Ortiz-Brown</a:t>
            </a:r>
            <a:endParaRPr dirty="0"/>
          </a:p>
          <a:p>
            <a:pPr marL="228600" lvl="0" indent="-228600" algn="l" rtl="0">
              <a:lnSpc>
                <a:spcPct val="90000"/>
              </a:lnSpc>
              <a:spcBef>
                <a:spcPts val="1000"/>
              </a:spcBef>
              <a:spcAft>
                <a:spcPts val="0"/>
              </a:spcAft>
              <a:buClr>
                <a:schemeClr val="lt1"/>
              </a:buClr>
              <a:buSzPts val="2000"/>
              <a:buChar char="•"/>
            </a:pPr>
            <a:r>
              <a:rPr lang="en-US" sz="2000" dirty="0"/>
              <a:t>Members’ Choice Award Update </a:t>
            </a:r>
            <a:endParaRPr dirty="0"/>
          </a:p>
          <a:p>
            <a:pPr marL="685800" lvl="1" indent="-228600" algn="l" rtl="0">
              <a:lnSpc>
                <a:spcPct val="90000"/>
              </a:lnSpc>
              <a:spcBef>
                <a:spcPts val="500"/>
              </a:spcBef>
              <a:spcAft>
                <a:spcPts val="0"/>
              </a:spcAft>
              <a:buClr>
                <a:srgbClr val="66FF33"/>
              </a:buClr>
              <a:buSzPts val="2000"/>
              <a:buChar char="▪"/>
            </a:pPr>
            <a:r>
              <a:rPr lang="en-US" sz="2000" i="1" dirty="0">
                <a:solidFill>
                  <a:srgbClr val="66FF33"/>
                </a:solidFill>
              </a:rPr>
              <a:t>Terri Garland</a:t>
            </a:r>
            <a:endParaRPr sz="2000" i="1" dirty="0">
              <a:solidFill>
                <a:srgbClr val="66FF33"/>
              </a:solidFill>
            </a:endParaRPr>
          </a:p>
          <a:p>
            <a:pPr marL="228600" lvl="0" indent="-228600" algn="l" rtl="0">
              <a:lnSpc>
                <a:spcPct val="90000"/>
              </a:lnSpc>
              <a:spcBef>
                <a:spcPts val="1000"/>
              </a:spcBef>
              <a:spcAft>
                <a:spcPts val="0"/>
              </a:spcAft>
              <a:buClr>
                <a:schemeClr val="lt1"/>
              </a:buClr>
              <a:buSzPts val="2000"/>
              <a:buChar char="•"/>
            </a:pPr>
            <a:r>
              <a:rPr lang="en-US" sz="2000" dirty="0"/>
              <a:t>Membership and Outreach Committee Report </a:t>
            </a:r>
            <a:endParaRPr dirty="0"/>
          </a:p>
          <a:p>
            <a:pPr marL="685800" lvl="1" indent="-228600" algn="l" rtl="0">
              <a:lnSpc>
                <a:spcPct val="90000"/>
              </a:lnSpc>
              <a:spcBef>
                <a:spcPts val="500"/>
              </a:spcBef>
              <a:spcAft>
                <a:spcPts val="0"/>
              </a:spcAft>
              <a:buClr>
                <a:srgbClr val="66FF33"/>
              </a:buClr>
              <a:buSzPts val="2000"/>
              <a:buChar char="▪"/>
            </a:pPr>
            <a:r>
              <a:rPr lang="en-US" sz="2000" i="1" dirty="0">
                <a:solidFill>
                  <a:srgbClr val="66FF33"/>
                </a:solidFill>
              </a:rPr>
              <a:t>Donna Kahoe</a:t>
            </a:r>
            <a:endParaRPr dirty="0"/>
          </a:p>
          <a:p>
            <a:pPr marL="228600" lvl="0" indent="-228600" algn="l" rtl="0">
              <a:lnSpc>
                <a:spcPct val="90000"/>
              </a:lnSpc>
              <a:spcBef>
                <a:spcPts val="1000"/>
              </a:spcBef>
              <a:spcAft>
                <a:spcPts val="0"/>
              </a:spcAft>
              <a:buClr>
                <a:schemeClr val="lt1"/>
              </a:buClr>
              <a:buSzPts val="2000"/>
              <a:buChar char="•"/>
            </a:pPr>
            <a:r>
              <a:rPr lang="en-US" sz="2000" dirty="0"/>
              <a:t>Closing Remarks </a:t>
            </a:r>
            <a:endParaRPr dirty="0"/>
          </a:p>
          <a:p>
            <a:pPr marL="685800" lvl="1" indent="-228600" algn="l" rtl="0">
              <a:lnSpc>
                <a:spcPct val="90000"/>
              </a:lnSpc>
              <a:spcBef>
                <a:spcPts val="500"/>
              </a:spcBef>
              <a:spcAft>
                <a:spcPts val="0"/>
              </a:spcAft>
              <a:buClr>
                <a:srgbClr val="66FF33"/>
              </a:buClr>
              <a:buSzPts val="2000"/>
              <a:buChar char="▪"/>
            </a:pPr>
            <a:r>
              <a:rPr lang="en-US" sz="2000" i="1" dirty="0">
                <a:solidFill>
                  <a:srgbClr val="66FF33"/>
                </a:solidFill>
              </a:rPr>
              <a:t>Bonnie Miranda</a:t>
            </a:r>
            <a:endParaRPr sz="2000" i="1" dirty="0">
              <a:solidFill>
                <a:srgbClr val="66FF33"/>
              </a:solidFill>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51732"/>
            <a:ext cx="7886700" cy="1270635"/>
          </a:xfrm>
        </p:spPr>
        <p:txBody>
          <a:bodyPr anchor="ctr">
            <a:noAutofit/>
          </a:bodyPr>
          <a:lstStyle/>
          <a:p>
            <a:pPr algn="ctr"/>
            <a:r>
              <a:rPr lang="en-US" sz="4400" dirty="0">
                <a:effectLst/>
                <a:latin typeface="Arial" panose="020B0604020202020204" pitchFamily="34" charset="0"/>
                <a:cs typeface="Arial" panose="020B0604020202020204" pitchFamily="34" charset="0"/>
              </a:rPr>
              <a:t>Members’ Choice Award</a:t>
            </a:r>
          </a:p>
        </p:txBody>
      </p:sp>
      <p:pic>
        <p:nvPicPr>
          <p:cNvPr id="5" name="Picture 4">
            <a:extLst>
              <a:ext uri="{FF2B5EF4-FFF2-40B4-BE49-F238E27FC236}">
                <a16:creationId xmlns:a16="http://schemas.microsoft.com/office/drawing/2014/main" id="{C6709ACC-CAAF-44FA-BD4E-7D6AB6FBAE26}"/>
              </a:ext>
            </a:extLst>
          </p:cNvPr>
          <p:cNvPicPr>
            <a:picLocks noChangeAspect="1"/>
          </p:cNvPicPr>
          <p:nvPr/>
        </p:nvPicPr>
        <p:blipFill>
          <a:blip r:embed="rId3">
            <a:alphaModFix amt="64000"/>
            <a:extLst>
              <a:ext uri="{28A0092B-C50C-407E-A947-70E740481C1C}">
                <a14:useLocalDpi xmlns:a14="http://schemas.microsoft.com/office/drawing/2010/main" val="0"/>
              </a:ext>
            </a:extLst>
          </a:blip>
          <a:stretch>
            <a:fillRect/>
          </a:stretch>
        </p:blipFill>
        <p:spPr>
          <a:xfrm>
            <a:off x="-474404" y="5505962"/>
            <a:ext cx="9867724" cy="1552575"/>
          </a:xfrm>
          <a:prstGeom prst="rect">
            <a:avLst/>
          </a:prstGeom>
        </p:spPr>
      </p:pic>
      <p:sp>
        <p:nvSpPr>
          <p:cNvPr id="8" name="TextBox 7">
            <a:extLst>
              <a:ext uri="{FF2B5EF4-FFF2-40B4-BE49-F238E27FC236}">
                <a16:creationId xmlns:a16="http://schemas.microsoft.com/office/drawing/2014/main" id="{602A4268-13FC-1945-BD4C-753BB606465C}"/>
              </a:ext>
            </a:extLst>
          </p:cNvPr>
          <p:cNvSpPr txBox="1"/>
          <p:nvPr/>
        </p:nvSpPr>
        <p:spPr>
          <a:xfrm>
            <a:off x="637545" y="1373649"/>
            <a:ext cx="8273277" cy="4524315"/>
          </a:xfrm>
          <a:prstGeom prst="rect">
            <a:avLst/>
          </a:prstGeom>
          <a:noFill/>
        </p:spPr>
        <p:txBody>
          <a:bodyPr wrap="square" lIns="91440" tIns="45720" rIns="91440" bIns="45720" rtlCol="0" anchor="t">
            <a:spAutoFit/>
          </a:bodyPr>
          <a:lstStyle/>
          <a:p>
            <a:pPr marL="457200" lvl="8" indent="-457200">
              <a:spcAft>
                <a:spcPts val="600"/>
              </a:spcAft>
              <a:buClr>
                <a:schemeClr val="bg1"/>
              </a:buClr>
              <a:buFont typeface="Arial" panose="020B0604020202020204" pitchFamily="34" charset="0"/>
              <a:buChar char="•"/>
            </a:pPr>
            <a:r>
              <a:rPr lang="en-US" sz="2400" dirty="0">
                <a:solidFill>
                  <a:schemeClr val="bg1"/>
                </a:solidFill>
              </a:rPr>
              <a:t>Established in 2020</a:t>
            </a:r>
          </a:p>
          <a:p>
            <a:pPr marL="457200" lvl="8" indent="-457200">
              <a:spcAft>
                <a:spcPts val="600"/>
              </a:spcAft>
              <a:buClr>
                <a:schemeClr val="bg1"/>
              </a:buClr>
              <a:buFont typeface="Arial" panose="020B0604020202020204" pitchFamily="34" charset="0"/>
              <a:buChar char="•"/>
            </a:pPr>
            <a:r>
              <a:rPr lang="en-US" sz="2400" dirty="0">
                <a:solidFill>
                  <a:schemeClr val="bg1"/>
                </a:solidFill>
              </a:rPr>
              <a:t>Distribution from Endowed Fund held by the Community Foundation</a:t>
            </a:r>
          </a:p>
          <a:p>
            <a:pPr marL="457200" lvl="8" indent="-457200">
              <a:spcAft>
                <a:spcPts val="600"/>
              </a:spcAft>
              <a:buClr>
                <a:schemeClr val="bg1"/>
              </a:buClr>
              <a:buFont typeface="Arial" panose="020B0604020202020204" pitchFamily="34" charset="0"/>
              <a:buChar char="•"/>
            </a:pPr>
            <a:r>
              <a:rPr lang="en-US" sz="2400" dirty="0">
                <a:solidFill>
                  <a:schemeClr val="bg1"/>
                </a:solidFill>
              </a:rPr>
              <a:t>2021 Recipient: </a:t>
            </a:r>
            <a:endParaRPr lang="en-US" sz="2400" dirty="0">
              <a:solidFill>
                <a:schemeClr val="bg1"/>
              </a:solidFill>
              <a:latin typeface="Arial" panose="020B0604020202020204" pitchFamily="34" charset="0"/>
              <a:cs typeface="Arial" panose="020B0604020202020204" pitchFamily="34" charset="0"/>
            </a:endParaRPr>
          </a:p>
          <a:p>
            <a:pPr lvl="8" indent="457200">
              <a:spcAft>
                <a:spcPts val="600"/>
              </a:spcAft>
              <a:buClr>
                <a:schemeClr val="bg1"/>
              </a:buClr>
            </a:pPr>
            <a:r>
              <a:rPr lang="en-US" sz="2400" dirty="0">
                <a:solidFill>
                  <a:schemeClr val="bg1"/>
                </a:solidFill>
              </a:rPr>
              <a:t>Miracle League of Harford County</a:t>
            </a:r>
          </a:p>
          <a:p>
            <a:pPr lvl="1" indent="457200">
              <a:buClr>
                <a:schemeClr val="bg1"/>
              </a:buClr>
            </a:pPr>
            <a:r>
              <a:rPr lang="en-US" sz="2400" dirty="0">
                <a:solidFill>
                  <a:schemeClr val="bg1"/>
                </a:solidFill>
              </a:rPr>
              <a:t>$4,639.50</a:t>
            </a:r>
          </a:p>
          <a:p>
            <a:pPr lvl="1" indent="457200">
              <a:buClr>
                <a:schemeClr val="bg1"/>
              </a:buClr>
            </a:pPr>
            <a:r>
              <a:rPr lang="en-US" sz="2400" i="1" dirty="0">
                <a:solidFill>
                  <a:schemeClr val="bg1"/>
                </a:solidFill>
              </a:rPr>
              <a:t>Nominated by Julie Chmura</a:t>
            </a:r>
          </a:p>
          <a:p>
            <a:pPr marL="457200" lvl="1" indent="-457200">
              <a:buClr>
                <a:schemeClr val="bg1"/>
              </a:buClr>
              <a:buFont typeface="Arial" panose="020B0604020202020204" pitchFamily="34" charset="0"/>
              <a:buChar char="•"/>
            </a:pPr>
            <a:r>
              <a:rPr lang="en-US" sz="2400" dirty="0">
                <a:solidFill>
                  <a:schemeClr val="bg1"/>
                </a:solidFill>
              </a:rPr>
              <a:t>Planning underway for 3</a:t>
            </a:r>
            <a:r>
              <a:rPr lang="en-US" sz="2400" baseline="30000" dirty="0">
                <a:solidFill>
                  <a:schemeClr val="bg1"/>
                </a:solidFill>
              </a:rPr>
              <a:t>rd</a:t>
            </a:r>
            <a:r>
              <a:rPr lang="en-US" sz="2400" dirty="0">
                <a:solidFill>
                  <a:schemeClr val="bg1"/>
                </a:solidFill>
              </a:rPr>
              <a:t> award</a:t>
            </a:r>
          </a:p>
          <a:p>
            <a:pPr lvl="1" indent="457200">
              <a:buClr>
                <a:schemeClr val="bg1"/>
              </a:buClr>
            </a:pPr>
            <a:r>
              <a:rPr lang="en-US" sz="2400" dirty="0">
                <a:solidFill>
                  <a:schemeClr val="bg1"/>
                </a:solidFill>
              </a:rPr>
              <a:t>2022 Distribution = $5,517.28</a:t>
            </a:r>
            <a:endParaRPr lang="en-US" sz="2400" i="1" dirty="0">
              <a:solidFill>
                <a:schemeClr val="bg1"/>
              </a:solidFill>
            </a:endParaRPr>
          </a:p>
          <a:p>
            <a:pPr marL="457200" lvl="1" indent="-457200">
              <a:buClr>
                <a:schemeClr val="bg1"/>
              </a:buClr>
              <a:buFont typeface="Arial" panose="020B0604020202020204" pitchFamily="34" charset="0"/>
              <a:buChar char="•"/>
            </a:pPr>
            <a:endParaRPr lang="en-US" sz="2400" i="1" dirty="0">
              <a:solidFill>
                <a:schemeClr val="bg1"/>
              </a:solidFill>
            </a:endParaRPr>
          </a:p>
          <a:p>
            <a:pPr lvl="8" indent="0" algn="ctr">
              <a:spcAft>
                <a:spcPts val="600"/>
              </a:spcAft>
              <a:buClr>
                <a:srgbClr val="0070C0"/>
              </a:buClr>
            </a:pPr>
            <a:endParaRPr lang="en-US" sz="2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0207597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ctrTitle"/>
          </p:nvPr>
        </p:nvSpPr>
        <p:spPr>
          <a:xfrm>
            <a:off x="1143000" y="105093"/>
            <a:ext cx="6858000" cy="3324946"/>
          </a:xfrm>
        </p:spPr>
        <p:txBody>
          <a:bodyPr/>
          <a:lstStyle/>
          <a:p>
            <a:r>
              <a:rPr lang="en-US" dirty="0"/>
              <a:t>Membership and Outreach Committee Report</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8749" y="3430039"/>
            <a:ext cx="4356289" cy="2904192"/>
          </a:xfrm>
          <a:prstGeom prst="rect">
            <a:avLst/>
          </a:prstGeom>
        </p:spPr>
      </p:pic>
      <p:sp>
        <p:nvSpPr>
          <p:cNvPr id="4" name="TextBox 3"/>
          <p:cNvSpPr txBox="1"/>
          <p:nvPr/>
        </p:nvSpPr>
        <p:spPr>
          <a:xfrm>
            <a:off x="5373627" y="4420470"/>
            <a:ext cx="3534615" cy="923330"/>
          </a:xfrm>
          <a:prstGeom prst="rect">
            <a:avLst/>
          </a:prstGeom>
          <a:noFill/>
        </p:spPr>
        <p:txBody>
          <a:bodyPr wrap="square" rtlCol="0">
            <a:spAutoFit/>
          </a:bodyPr>
          <a:lstStyle/>
          <a:p>
            <a:r>
              <a:rPr lang="en-US" b="1" i="1" dirty="0">
                <a:solidFill>
                  <a:srgbClr val="66FF33"/>
                </a:solidFill>
              </a:rPr>
              <a:t>“Alone, we can do so little. Together, we can do so much.” </a:t>
            </a:r>
          </a:p>
          <a:p>
            <a:r>
              <a:rPr lang="en-US" b="1" i="1" dirty="0">
                <a:solidFill>
                  <a:srgbClr val="66FF33"/>
                </a:solidFill>
              </a:rPr>
              <a:t>-</a:t>
            </a:r>
            <a:r>
              <a:rPr lang="en-US" i="1" dirty="0">
                <a:solidFill>
                  <a:srgbClr val="66FF33"/>
                </a:solidFill>
              </a:rPr>
              <a:t>Helen Keller</a:t>
            </a:r>
          </a:p>
        </p:txBody>
      </p:sp>
    </p:spTree>
    <p:extLst>
      <p:ext uri="{BB962C8B-B14F-4D97-AF65-F5344CB8AC3E}">
        <p14:creationId xmlns:p14="http://schemas.microsoft.com/office/powerpoint/2010/main" val="305769317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646480"/>
            <a:ext cx="7886700" cy="1325563"/>
          </a:xfrm>
        </p:spPr>
        <p:txBody>
          <a:bodyPr/>
          <a:lstStyle/>
          <a:p>
            <a:pPr algn="ctr"/>
            <a:r>
              <a:rPr lang="en-US" dirty="0"/>
              <a:t>Membership and Outreach Committee Members</a:t>
            </a:r>
          </a:p>
        </p:txBody>
      </p:sp>
      <p:grpSp>
        <p:nvGrpSpPr>
          <p:cNvPr id="8" name="Group 7"/>
          <p:cNvGrpSpPr/>
          <p:nvPr/>
        </p:nvGrpSpPr>
        <p:grpSpPr>
          <a:xfrm>
            <a:off x="368787" y="4909981"/>
            <a:ext cx="8406426" cy="1499790"/>
            <a:chOff x="368787" y="5012851"/>
            <a:chExt cx="8406426" cy="1499790"/>
          </a:xfrm>
        </p:grpSpPr>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t="5206" r="14514" b="56297"/>
            <a:stretch/>
          </p:blipFill>
          <p:spPr>
            <a:xfrm>
              <a:off x="368787" y="5012851"/>
              <a:ext cx="4269854" cy="1499790"/>
            </a:xfrm>
            <a:prstGeom prst="rect">
              <a:avLst/>
            </a:prstGeom>
          </p:spPr>
        </p:pic>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l="13967" t="44968" r="-129" b="15047"/>
            <a:stretch/>
          </p:blipFill>
          <p:spPr>
            <a:xfrm>
              <a:off x="4638641" y="5015310"/>
              <a:ext cx="4136572" cy="1497331"/>
            </a:xfrm>
            <a:prstGeom prst="rect">
              <a:avLst/>
            </a:prstGeom>
          </p:spPr>
        </p:pic>
      </p:grpSp>
      <p:sp>
        <p:nvSpPr>
          <p:cNvPr id="3" name="Content Placeholder 2"/>
          <p:cNvSpPr>
            <a:spLocks noGrp="1"/>
          </p:cNvSpPr>
          <p:nvPr>
            <p:ph idx="1"/>
          </p:nvPr>
        </p:nvSpPr>
        <p:spPr>
          <a:xfrm>
            <a:off x="637545" y="2067909"/>
            <a:ext cx="7886700" cy="2960368"/>
          </a:xfrm>
        </p:spPr>
        <p:txBody>
          <a:bodyPr>
            <a:normAutofit/>
          </a:bodyPr>
          <a:lstStyle/>
          <a:p>
            <a:r>
              <a:rPr lang="en-US" sz="2400" dirty="0"/>
              <a:t>Donna Kahoe &amp; Allison Cuneo, Co-Chairs</a:t>
            </a:r>
          </a:p>
          <a:p>
            <a:r>
              <a:rPr lang="en-US" sz="2400" dirty="0"/>
              <a:t>Maria Dontas </a:t>
            </a:r>
          </a:p>
          <a:p>
            <a:r>
              <a:rPr lang="en-US" sz="2400" dirty="0"/>
              <a:t>Terri Garland </a:t>
            </a:r>
          </a:p>
          <a:p>
            <a:r>
              <a:rPr lang="en-US" sz="2400" dirty="0"/>
              <a:t>Susan Humphries </a:t>
            </a:r>
          </a:p>
          <a:p>
            <a:r>
              <a:rPr lang="en-US" sz="2400" dirty="0"/>
              <a:t>Rosemary King Johnston </a:t>
            </a:r>
          </a:p>
          <a:p>
            <a:r>
              <a:rPr lang="en-US" sz="2400" dirty="0"/>
              <a:t>Karen </a:t>
            </a:r>
            <a:r>
              <a:rPr lang="en-US" sz="2400" dirty="0" err="1"/>
              <a:t>Kukurin</a:t>
            </a:r>
            <a:endParaRPr lang="en-US" sz="2400" dirty="0"/>
          </a:p>
          <a:p>
            <a:endParaRPr lang="en-US" dirty="0"/>
          </a:p>
          <a:p>
            <a:pPr lvl="1"/>
            <a:endParaRPr lang="en-US" i="1" dirty="0">
              <a:solidFill>
                <a:srgbClr val="66FF33"/>
              </a:solidFill>
            </a:endParaRPr>
          </a:p>
        </p:txBody>
      </p:sp>
    </p:spTree>
    <p:extLst>
      <p:ext uri="{BB962C8B-B14F-4D97-AF65-F5344CB8AC3E}">
        <p14:creationId xmlns:p14="http://schemas.microsoft.com/office/powerpoint/2010/main" val="284602839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646480"/>
            <a:ext cx="7886700" cy="1325563"/>
          </a:xfrm>
        </p:spPr>
        <p:txBody>
          <a:bodyPr/>
          <a:lstStyle/>
          <a:p>
            <a:pPr algn="ctr"/>
            <a:r>
              <a:rPr lang="en-US" dirty="0"/>
              <a:t>Membership</a:t>
            </a:r>
          </a:p>
        </p:txBody>
      </p:sp>
      <p:sp>
        <p:nvSpPr>
          <p:cNvPr id="3" name="Content Placeholder 2"/>
          <p:cNvSpPr>
            <a:spLocks noGrp="1"/>
          </p:cNvSpPr>
          <p:nvPr>
            <p:ph idx="1"/>
          </p:nvPr>
        </p:nvSpPr>
        <p:spPr>
          <a:xfrm>
            <a:off x="628650" y="1925590"/>
            <a:ext cx="7886700" cy="2751918"/>
          </a:xfrm>
        </p:spPr>
        <p:txBody>
          <a:bodyPr>
            <a:normAutofit lnSpcReduction="10000"/>
          </a:bodyPr>
          <a:lstStyle/>
          <a:p>
            <a:r>
              <a:rPr lang="en-US" dirty="0"/>
              <a:t>On 1/1/22, we had 109 active members</a:t>
            </a:r>
          </a:p>
          <a:p>
            <a:r>
              <a:rPr lang="en-US" dirty="0"/>
              <a:t>As of 5/11/22, we have 112 active members</a:t>
            </a:r>
          </a:p>
          <a:p>
            <a:pPr lvl="1"/>
            <a:r>
              <a:rPr lang="en-US" dirty="0"/>
              <a:t>6 Next Generation members</a:t>
            </a:r>
          </a:p>
          <a:p>
            <a:r>
              <a:rPr lang="en-US" dirty="0"/>
              <a:t>2022 Goals:</a:t>
            </a:r>
          </a:p>
          <a:p>
            <a:pPr lvl="1"/>
            <a:r>
              <a:rPr lang="en-US" dirty="0"/>
              <a:t>Reach 140 active members by 12/15/2022</a:t>
            </a:r>
          </a:p>
          <a:p>
            <a:pPr lvl="1"/>
            <a:r>
              <a:rPr lang="en-US" dirty="0"/>
              <a:t>Welcome 30 new members </a:t>
            </a:r>
          </a:p>
          <a:p>
            <a:pPr lvl="1"/>
            <a:endParaRPr lang="en-US" i="1" dirty="0">
              <a:solidFill>
                <a:srgbClr val="66FF33"/>
              </a:solidFill>
            </a:endParaRPr>
          </a:p>
        </p:txBody>
      </p:sp>
      <p:grpSp>
        <p:nvGrpSpPr>
          <p:cNvPr id="8" name="Group 7"/>
          <p:cNvGrpSpPr/>
          <p:nvPr/>
        </p:nvGrpSpPr>
        <p:grpSpPr>
          <a:xfrm>
            <a:off x="368787" y="4909981"/>
            <a:ext cx="8406426" cy="1499790"/>
            <a:chOff x="368787" y="5012851"/>
            <a:chExt cx="8406426" cy="1499790"/>
          </a:xfrm>
        </p:grpSpPr>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t="5206" r="14514" b="56297"/>
            <a:stretch/>
          </p:blipFill>
          <p:spPr>
            <a:xfrm>
              <a:off x="368787" y="5012851"/>
              <a:ext cx="4269854" cy="1499790"/>
            </a:xfrm>
            <a:prstGeom prst="rect">
              <a:avLst/>
            </a:prstGeom>
          </p:spPr>
        </p:pic>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l="13967" t="44968" r="-129" b="15047"/>
            <a:stretch/>
          </p:blipFill>
          <p:spPr>
            <a:xfrm>
              <a:off x="4638641" y="5015310"/>
              <a:ext cx="4136572" cy="1497331"/>
            </a:xfrm>
            <a:prstGeom prst="rect">
              <a:avLst/>
            </a:prstGeom>
          </p:spPr>
        </p:pic>
      </p:grpSp>
    </p:spTree>
    <p:extLst>
      <p:ext uri="{BB962C8B-B14F-4D97-AF65-F5344CB8AC3E}">
        <p14:creationId xmlns:p14="http://schemas.microsoft.com/office/powerpoint/2010/main" val="22551805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p:cNvSpPr>
            <a:spLocks noGrp="1" noChangeArrowheads="1"/>
          </p:cNvSpPr>
          <p:nvPr>
            <p:ph type="body" idx="4294967295"/>
          </p:nvPr>
        </p:nvSpPr>
        <p:spPr>
          <a:xfrm>
            <a:off x="295154" y="532436"/>
            <a:ext cx="8553691" cy="5816278"/>
          </a:xfrm>
        </p:spPr>
        <p:txBody>
          <a:bodyPr>
            <a:normAutofit fontScale="25000" lnSpcReduction="20000"/>
          </a:bodyPr>
          <a:lstStyle/>
          <a:p>
            <a:pPr marL="137160" indent="0" algn="ctr">
              <a:lnSpc>
                <a:spcPct val="90000"/>
              </a:lnSpc>
              <a:buNone/>
            </a:pPr>
            <a:endParaRPr lang="en-US" sz="2600" b="1" u="sng" dirty="0"/>
          </a:p>
          <a:p>
            <a:pPr marL="137160" indent="0" algn="ctr">
              <a:lnSpc>
                <a:spcPct val="90000"/>
              </a:lnSpc>
              <a:buNone/>
            </a:pPr>
            <a:r>
              <a:rPr lang="en-US" sz="16000" i="1" dirty="0">
                <a:solidFill>
                  <a:srgbClr val="66FF33"/>
                </a:solidFill>
                <a:latin typeface="Arial" panose="020B0604020202020204" pitchFamily="34" charset="0"/>
                <a:cs typeface="Arial" panose="020B0604020202020204" pitchFamily="34" charset="0"/>
              </a:rPr>
              <a:t>The greater our membership, the greater our giving!</a:t>
            </a:r>
          </a:p>
          <a:p>
            <a:pPr marL="137160" indent="0" algn="ctr">
              <a:lnSpc>
                <a:spcPct val="90000"/>
              </a:lnSpc>
              <a:buNone/>
            </a:pPr>
            <a:endParaRPr lang="en-US" sz="16000" i="1" dirty="0">
              <a:solidFill>
                <a:srgbClr val="66FF33"/>
              </a:solidFill>
              <a:latin typeface="Arial" panose="020B0604020202020204" pitchFamily="34" charset="0"/>
              <a:cs typeface="Arial" panose="020B0604020202020204" pitchFamily="34" charset="0"/>
            </a:endParaRPr>
          </a:p>
          <a:p>
            <a:pPr marL="0" marR="0" indent="0" algn="ctr">
              <a:lnSpc>
                <a:spcPct val="107000"/>
              </a:lnSpc>
              <a:spcBef>
                <a:spcPts val="1200"/>
              </a:spcBef>
              <a:spcAft>
                <a:spcPts val="800"/>
              </a:spcAft>
              <a:buNone/>
            </a:pPr>
            <a:r>
              <a:rPr lang="en-US" sz="9600" dirty="0">
                <a:latin typeface="Arial" panose="020B0604020202020204" pitchFamily="34" charset="0"/>
                <a:cs typeface="Arial" panose="020B0604020202020204" pitchFamily="34" charset="0"/>
              </a:rPr>
              <a:t>Reach out across your personal and professional networks. </a:t>
            </a:r>
          </a:p>
          <a:p>
            <a:pPr marL="0" marR="0" indent="0" algn="ctr">
              <a:lnSpc>
                <a:spcPct val="107000"/>
              </a:lnSpc>
              <a:spcBef>
                <a:spcPts val="1200"/>
              </a:spcBef>
              <a:spcAft>
                <a:spcPts val="800"/>
              </a:spcAft>
              <a:buNone/>
            </a:pPr>
            <a:r>
              <a:rPr lang="en-US" sz="9600" dirty="0">
                <a:latin typeface="Arial" panose="020B0604020202020204" pitchFamily="34" charset="0"/>
                <a:cs typeface="Arial" panose="020B0604020202020204" pitchFamily="34" charset="0"/>
              </a:rPr>
              <a:t>Share the impact and power of women’s philanthropy.</a:t>
            </a:r>
          </a:p>
          <a:p>
            <a:pPr marL="0" marR="0" indent="0" algn="ctr">
              <a:lnSpc>
                <a:spcPct val="107000"/>
              </a:lnSpc>
              <a:spcBef>
                <a:spcPts val="1200"/>
              </a:spcBef>
              <a:spcAft>
                <a:spcPts val="800"/>
              </a:spcAft>
              <a:buNone/>
            </a:pPr>
            <a:r>
              <a:rPr lang="en-US" sz="9600" dirty="0">
                <a:latin typeface="Arial" panose="020B0604020202020204" pitchFamily="34" charset="0"/>
                <a:cs typeface="Arial" panose="020B0604020202020204" pitchFamily="34" charset="0"/>
              </a:rPr>
              <a:t>Grow the WGC love in 2022!</a:t>
            </a:r>
          </a:p>
          <a:p>
            <a:pPr marL="0" marR="0" indent="0" algn="ctr">
              <a:lnSpc>
                <a:spcPct val="107000"/>
              </a:lnSpc>
              <a:spcBef>
                <a:spcPts val="1200"/>
              </a:spcBef>
              <a:spcAft>
                <a:spcPts val="800"/>
              </a:spcAft>
              <a:buNone/>
            </a:pPr>
            <a:endParaRPr lang="en-US" sz="5600" dirty="0">
              <a:latin typeface="Arial" panose="020B0604020202020204" pitchFamily="34" charset="0"/>
              <a:cs typeface="Arial" panose="020B0604020202020204" pitchFamily="34" charset="0"/>
            </a:endParaRPr>
          </a:p>
          <a:p>
            <a:pPr marL="0" marR="0" indent="0" algn="ctr">
              <a:lnSpc>
                <a:spcPct val="107000"/>
              </a:lnSpc>
              <a:spcBef>
                <a:spcPts val="1200"/>
              </a:spcBef>
              <a:spcAft>
                <a:spcPts val="800"/>
              </a:spcAft>
              <a:buNone/>
            </a:pPr>
            <a:r>
              <a:rPr lang="en-US" sz="9600" dirty="0">
                <a:latin typeface="Arial" panose="020B0604020202020204" pitchFamily="34" charset="0"/>
                <a:cs typeface="Arial" panose="020B0604020202020204" pitchFamily="34" charset="0"/>
              </a:rPr>
              <a:t>Do you have a friend, family member, or colleague interested in learning more about our organization?</a:t>
            </a:r>
          </a:p>
          <a:p>
            <a:pPr marL="0" marR="0" indent="0" algn="ctr">
              <a:lnSpc>
                <a:spcPct val="107000"/>
              </a:lnSpc>
              <a:spcBef>
                <a:spcPts val="1200"/>
              </a:spcBef>
              <a:spcAft>
                <a:spcPts val="800"/>
              </a:spcAft>
              <a:buNone/>
            </a:pPr>
            <a:r>
              <a:rPr lang="en-US" sz="9600" dirty="0">
                <a:latin typeface="Arial" panose="020B0604020202020204" pitchFamily="34" charset="0"/>
                <a:cs typeface="Arial" panose="020B0604020202020204" pitchFamily="34" charset="0"/>
              </a:rPr>
              <a:t>Introduce us! Copy them on an email to WGCHarfordMembership@gmail.com.</a:t>
            </a:r>
          </a:p>
          <a:p>
            <a:pPr marL="0" marR="0" indent="0" algn="ctr">
              <a:lnSpc>
                <a:spcPct val="107000"/>
              </a:lnSpc>
              <a:spcBef>
                <a:spcPts val="0"/>
              </a:spcBef>
              <a:spcAft>
                <a:spcPts val="800"/>
              </a:spcAft>
              <a:buNone/>
            </a:pPr>
            <a:endParaRPr lang="en-US" sz="9600" dirty="0">
              <a:latin typeface="Arial" panose="020B0604020202020204" pitchFamily="34" charset="0"/>
              <a:cs typeface="Arial" panose="020B0604020202020204" pitchFamily="34" charset="0"/>
            </a:endParaRPr>
          </a:p>
          <a:p>
            <a:pPr marL="594360" indent="-457200" algn="ctr">
              <a:lnSpc>
                <a:spcPct val="90000"/>
              </a:lnSpc>
              <a:spcBef>
                <a:spcPts val="0"/>
              </a:spcBef>
              <a:buNone/>
            </a:pPr>
            <a:endParaRPr lang="en-US" sz="9600" dirty="0">
              <a:latin typeface="Arial" panose="020B0604020202020204" pitchFamily="34" charset="0"/>
              <a:cs typeface="Arial" panose="020B0604020202020204" pitchFamily="34" charset="0"/>
            </a:endParaRPr>
          </a:p>
          <a:p>
            <a:pPr marL="594360" indent="-457200" algn="ctr">
              <a:lnSpc>
                <a:spcPct val="90000"/>
              </a:lnSpc>
              <a:buNone/>
            </a:pPr>
            <a:endParaRPr lang="en-US" sz="9600" dirty="0">
              <a:latin typeface="Arial" panose="020B0604020202020204" pitchFamily="34" charset="0"/>
              <a:cs typeface="Arial" panose="020B0604020202020204" pitchFamily="34" charset="0"/>
            </a:endParaRPr>
          </a:p>
          <a:p>
            <a:pPr marL="594360" indent="-457200" algn="ctr">
              <a:lnSpc>
                <a:spcPct val="90000"/>
              </a:lnSpc>
              <a:buNone/>
            </a:pPr>
            <a:r>
              <a:rPr lang="en-US" sz="8000" b="1" dirty="0"/>
              <a:t> </a:t>
            </a:r>
          </a:p>
          <a:p>
            <a:pPr marL="594360" indent="-457200">
              <a:lnSpc>
                <a:spcPct val="90000"/>
              </a:lnSpc>
              <a:buNone/>
            </a:pPr>
            <a:endParaRPr lang="en-US" sz="2200" b="1" dirty="0"/>
          </a:p>
          <a:p>
            <a:pPr marL="594360" indent="-457200">
              <a:lnSpc>
                <a:spcPct val="90000"/>
              </a:lnSpc>
              <a:buNone/>
            </a:pPr>
            <a:endParaRPr lang="en-US" sz="2200" b="1" dirty="0"/>
          </a:p>
          <a:p>
            <a:pPr marL="594360" indent="-457200">
              <a:lnSpc>
                <a:spcPct val="90000"/>
              </a:lnSpc>
              <a:buNone/>
            </a:pPr>
            <a:r>
              <a:rPr lang="en-US" dirty="0"/>
              <a:t>	</a:t>
            </a:r>
          </a:p>
        </p:txBody>
      </p:sp>
    </p:spTree>
    <p:extLst>
      <p:ext uri="{BB962C8B-B14F-4D97-AF65-F5344CB8AC3E}">
        <p14:creationId xmlns:p14="http://schemas.microsoft.com/office/powerpoint/2010/main" val="26072178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628650" y="184885"/>
            <a:ext cx="7886700" cy="923826"/>
          </a:xfrm>
        </p:spPr>
        <p:txBody>
          <a:bodyPr/>
          <a:lstStyle/>
          <a:p>
            <a:pPr algn="ctr"/>
            <a:r>
              <a:rPr lang="en-US" dirty="0"/>
              <a:t>Membership</a:t>
            </a:r>
          </a:p>
        </p:txBody>
      </p:sp>
      <p:sp>
        <p:nvSpPr>
          <p:cNvPr id="2" name="Content Placeholder 1"/>
          <p:cNvSpPr>
            <a:spLocks noGrp="1"/>
          </p:cNvSpPr>
          <p:nvPr>
            <p:ph idx="1"/>
          </p:nvPr>
        </p:nvSpPr>
        <p:spPr>
          <a:xfrm>
            <a:off x="241023" y="1028701"/>
            <a:ext cx="4455216" cy="5644414"/>
          </a:xfrm>
        </p:spPr>
        <p:txBody>
          <a:bodyPr>
            <a:normAutofit/>
          </a:bodyPr>
          <a:lstStyle/>
          <a:p>
            <a:pPr marL="114300" indent="0">
              <a:buNone/>
            </a:pPr>
            <a:r>
              <a:rPr lang="en-US" sz="2400" b="1" i="1" dirty="0">
                <a:solidFill>
                  <a:srgbClr val="66FF33"/>
                </a:solidFill>
              </a:rPr>
              <a:t>Two Levels of Membership</a:t>
            </a:r>
          </a:p>
          <a:p>
            <a:pPr marL="517525" lvl="1" indent="-342900"/>
            <a:r>
              <a:rPr lang="en-US" b="1" dirty="0"/>
              <a:t>Membership for Women age 35 and over</a:t>
            </a:r>
          </a:p>
          <a:p>
            <a:pPr marL="914400" lvl="2" indent="-403225"/>
            <a:r>
              <a:rPr lang="en-US" b="1" dirty="0"/>
              <a:t>$550 per year</a:t>
            </a:r>
          </a:p>
          <a:p>
            <a:pPr lvl="2">
              <a:buFont typeface="Wingdings" panose="05000000000000000000" pitchFamily="2" charset="2"/>
              <a:buChar char="Ø"/>
            </a:pPr>
            <a:r>
              <a:rPr lang="en-US" dirty="0"/>
              <a:t>$500 to grant fund</a:t>
            </a:r>
          </a:p>
          <a:p>
            <a:pPr lvl="2">
              <a:buFont typeface="Wingdings" panose="05000000000000000000" pitchFamily="2" charset="2"/>
              <a:buChar char="Ø"/>
            </a:pPr>
            <a:r>
              <a:rPr lang="en-US" dirty="0"/>
              <a:t>$50 to administrative fund</a:t>
            </a:r>
          </a:p>
          <a:p>
            <a:pPr marL="571500" lvl="1" indent="-396875"/>
            <a:r>
              <a:rPr lang="en-US" b="1" dirty="0"/>
              <a:t>Next Generation Membership for Women under the age of 35</a:t>
            </a:r>
          </a:p>
          <a:p>
            <a:pPr marL="914400" lvl="2" indent="-403225"/>
            <a:r>
              <a:rPr lang="en-US" b="1" dirty="0"/>
              <a:t>$250 per year</a:t>
            </a:r>
          </a:p>
          <a:p>
            <a:pPr marL="1371600" lvl="3"/>
            <a:r>
              <a:rPr lang="en-US" sz="2000" dirty="0"/>
              <a:t>$200 to grant fund</a:t>
            </a:r>
          </a:p>
          <a:p>
            <a:pPr marL="1371600" lvl="3"/>
            <a:r>
              <a:rPr lang="en-US" sz="2000" dirty="0"/>
              <a:t>$50 to  administrative fund</a:t>
            </a:r>
          </a:p>
          <a:p>
            <a:endParaRPr lang="en-US" dirty="0"/>
          </a:p>
        </p:txBody>
      </p:sp>
      <p:pic>
        <p:nvPicPr>
          <p:cNvPr id="4" name="Picture 3">
            <a:extLst>
              <a:ext uri="{FF2B5EF4-FFF2-40B4-BE49-F238E27FC236}">
                <a16:creationId xmlns:a16="http://schemas.microsoft.com/office/drawing/2014/main" id="{1DC2FB8E-B2EE-4F66-8B36-B1F62F1C166B}"/>
              </a:ext>
            </a:extLst>
          </p:cNvPr>
          <p:cNvPicPr>
            <a:picLocks noChangeAspect="1"/>
          </p:cNvPicPr>
          <p:nvPr/>
        </p:nvPicPr>
        <p:blipFill>
          <a:blip r:embed="rId3"/>
          <a:stretch>
            <a:fillRect/>
          </a:stretch>
        </p:blipFill>
        <p:spPr>
          <a:xfrm>
            <a:off x="4572000" y="1422077"/>
            <a:ext cx="4502051" cy="4743165"/>
          </a:xfrm>
          <a:prstGeom prst="rect">
            <a:avLst/>
          </a:prstGeom>
          <a:ln>
            <a:noFill/>
          </a:ln>
          <a:effectLst>
            <a:softEdge rad="112500"/>
          </a:effectLst>
        </p:spPr>
      </p:pic>
    </p:spTree>
    <p:extLst>
      <p:ext uri="{BB962C8B-B14F-4D97-AF65-F5344CB8AC3E}">
        <p14:creationId xmlns:p14="http://schemas.microsoft.com/office/powerpoint/2010/main" val="144518249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628650" y="184885"/>
            <a:ext cx="7886700" cy="923826"/>
          </a:xfrm>
        </p:spPr>
        <p:txBody>
          <a:bodyPr/>
          <a:lstStyle/>
          <a:p>
            <a:pPr algn="ctr"/>
            <a:r>
              <a:rPr lang="en-US" dirty="0"/>
              <a:t>Giving Online</a:t>
            </a:r>
            <a:endParaRPr lang="en-US" b="0" dirty="0"/>
          </a:p>
        </p:txBody>
      </p:sp>
      <p:sp>
        <p:nvSpPr>
          <p:cNvPr id="7" name="Content Placeholder 2"/>
          <p:cNvSpPr>
            <a:spLocks noGrp="1"/>
          </p:cNvSpPr>
          <p:nvPr>
            <p:ph sz="half" idx="1"/>
          </p:nvPr>
        </p:nvSpPr>
        <p:spPr>
          <a:xfrm>
            <a:off x="296429" y="1081806"/>
            <a:ext cx="4979503" cy="1224295"/>
          </a:xfrm>
        </p:spPr>
        <p:txBody>
          <a:bodyPr>
            <a:noAutofit/>
          </a:bodyPr>
          <a:lstStyle/>
          <a:p>
            <a:pPr marL="0" indent="0">
              <a:buNone/>
            </a:pPr>
            <a:r>
              <a:rPr lang="en-US" sz="2000" b="1" i="1" dirty="0">
                <a:solidFill>
                  <a:srgbClr val="66FF33"/>
                </a:solidFill>
              </a:rPr>
              <a:t>Step 1</a:t>
            </a:r>
            <a:r>
              <a:rPr lang="en-US" sz="2000" b="1" dirty="0"/>
              <a:t>:</a:t>
            </a:r>
            <a:r>
              <a:rPr lang="en-US" sz="2000" dirty="0"/>
              <a:t> Activate your Grapevine account (email invitation sent in January).</a:t>
            </a:r>
          </a:p>
          <a:p>
            <a:pPr marL="0" indent="0">
              <a:buNone/>
            </a:pPr>
            <a:endParaRPr lang="en-US" sz="2000" dirty="0"/>
          </a:p>
          <a:p>
            <a:pPr marL="0" indent="0">
              <a:buNone/>
            </a:pPr>
            <a:endParaRPr lang="en-US" sz="2000" dirty="0"/>
          </a:p>
          <a:p>
            <a:endParaRPr lang="en-US" sz="2400" dirty="0"/>
          </a:p>
        </p:txBody>
      </p:sp>
      <p:pic>
        <p:nvPicPr>
          <p:cNvPr id="3" name="Picture 2">
            <a:extLst>
              <a:ext uri="{FF2B5EF4-FFF2-40B4-BE49-F238E27FC236}">
                <a16:creationId xmlns:a16="http://schemas.microsoft.com/office/drawing/2014/main" id="{48FAC95F-2834-4EC1-B6F5-DC6301A5A8F0}"/>
              </a:ext>
            </a:extLst>
          </p:cNvPr>
          <p:cNvPicPr>
            <a:picLocks noChangeAspect="1"/>
          </p:cNvPicPr>
          <p:nvPr/>
        </p:nvPicPr>
        <p:blipFill>
          <a:blip r:embed="rId3"/>
          <a:stretch>
            <a:fillRect/>
          </a:stretch>
        </p:blipFill>
        <p:spPr>
          <a:xfrm>
            <a:off x="5639032" y="2479500"/>
            <a:ext cx="3351034" cy="4193615"/>
          </a:xfrm>
          <a:prstGeom prst="rect">
            <a:avLst/>
          </a:prstGeom>
        </p:spPr>
      </p:pic>
      <p:grpSp>
        <p:nvGrpSpPr>
          <p:cNvPr id="15" name="Group 14">
            <a:extLst>
              <a:ext uri="{FF2B5EF4-FFF2-40B4-BE49-F238E27FC236}">
                <a16:creationId xmlns:a16="http://schemas.microsoft.com/office/drawing/2014/main" id="{EF485380-1AE2-40DF-A991-8519E9612C60}"/>
              </a:ext>
            </a:extLst>
          </p:cNvPr>
          <p:cNvGrpSpPr/>
          <p:nvPr/>
        </p:nvGrpSpPr>
        <p:grpSpPr>
          <a:xfrm>
            <a:off x="513640" y="1912586"/>
            <a:ext cx="4016482" cy="2405314"/>
            <a:chOff x="412474" y="2220119"/>
            <a:chExt cx="5009322" cy="3292507"/>
          </a:xfrm>
        </p:grpSpPr>
        <p:pic>
          <p:nvPicPr>
            <p:cNvPr id="5" name="Picture 4">
              <a:extLst>
                <a:ext uri="{FF2B5EF4-FFF2-40B4-BE49-F238E27FC236}">
                  <a16:creationId xmlns:a16="http://schemas.microsoft.com/office/drawing/2014/main" id="{EB8D48B2-564B-497E-A109-321E93147818}"/>
                </a:ext>
              </a:extLst>
            </p:cNvPr>
            <p:cNvPicPr>
              <a:picLocks noChangeAspect="1"/>
            </p:cNvPicPr>
            <p:nvPr/>
          </p:nvPicPr>
          <p:blipFill rotWithShape="1">
            <a:blip r:embed="rId4"/>
            <a:srcRect l="2791" r="15722"/>
            <a:stretch/>
          </p:blipFill>
          <p:spPr>
            <a:xfrm>
              <a:off x="412474" y="2220119"/>
              <a:ext cx="5009322" cy="3292507"/>
            </a:xfrm>
            <a:prstGeom prst="rect">
              <a:avLst/>
            </a:prstGeom>
          </p:spPr>
        </p:pic>
        <p:sp>
          <p:nvSpPr>
            <p:cNvPr id="13" name="Rectangle 12">
              <a:extLst>
                <a:ext uri="{FF2B5EF4-FFF2-40B4-BE49-F238E27FC236}">
                  <a16:creationId xmlns:a16="http://schemas.microsoft.com/office/drawing/2014/main" id="{93B93B70-C83E-4601-9004-60FFD510EE45}"/>
                </a:ext>
              </a:extLst>
            </p:cNvPr>
            <p:cNvSpPr/>
            <p:nvPr/>
          </p:nvSpPr>
          <p:spPr>
            <a:xfrm>
              <a:off x="685800" y="3295327"/>
              <a:ext cx="360534" cy="29817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Content Placeholder 2">
            <a:extLst>
              <a:ext uri="{FF2B5EF4-FFF2-40B4-BE49-F238E27FC236}">
                <a16:creationId xmlns:a16="http://schemas.microsoft.com/office/drawing/2014/main" id="{91CCAB0E-0386-4292-919A-8732897ECEF1}"/>
              </a:ext>
            </a:extLst>
          </p:cNvPr>
          <p:cNvSpPr txBox="1">
            <a:spLocks/>
          </p:cNvSpPr>
          <p:nvPr/>
        </p:nvSpPr>
        <p:spPr>
          <a:xfrm>
            <a:off x="191699" y="4386215"/>
            <a:ext cx="4184035" cy="612148"/>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chemeClr val="lt1"/>
              </a:buClr>
              <a:buSzPts val="1800"/>
              <a:buFont typeface="Arial"/>
              <a:buChar char="•"/>
              <a:defRPr sz="2800" b="0" i="0" u="none" strike="noStrike" cap="none">
                <a:solidFill>
                  <a:schemeClr val="lt1"/>
                </a:solidFill>
                <a:latin typeface="Arial"/>
                <a:ea typeface="Arial"/>
                <a:cs typeface="Arial"/>
                <a:sym typeface="Arial"/>
              </a:defRPr>
            </a:lvl1pPr>
            <a:lvl2pPr marL="914400" marR="0" lvl="1" indent="-381000" algn="l" rtl="0">
              <a:lnSpc>
                <a:spcPct val="90000"/>
              </a:lnSpc>
              <a:spcBef>
                <a:spcPts val="500"/>
              </a:spcBef>
              <a:spcAft>
                <a:spcPts val="0"/>
              </a:spcAft>
              <a:buClr>
                <a:schemeClr val="lt1"/>
              </a:buClr>
              <a:buSzPts val="2400"/>
              <a:buFont typeface="Noto Sans Symbols"/>
              <a:buChar char="▪"/>
              <a:defRPr sz="2400" b="0" i="0" u="none" strike="noStrike" cap="none">
                <a:solidFill>
                  <a:schemeClr val="lt1"/>
                </a:solidFill>
                <a:latin typeface="Arial"/>
                <a:ea typeface="Arial"/>
                <a:cs typeface="Arial"/>
                <a:sym typeface="Arial"/>
              </a:defRPr>
            </a:lvl2pPr>
            <a:lvl3pPr marL="1371600" marR="0" lvl="2" indent="-355600" algn="l" rtl="0">
              <a:lnSpc>
                <a:spcPct val="90000"/>
              </a:lnSpc>
              <a:spcBef>
                <a:spcPts val="500"/>
              </a:spcBef>
              <a:spcAft>
                <a:spcPts val="0"/>
              </a:spcAft>
              <a:buClr>
                <a:schemeClr val="lt1"/>
              </a:buClr>
              <a:buSzPts val="2000"/>
              <a:buFont typeface="Courier New"/>
              <a:buChar char="o"/>
              <a:defRPr sz="2000" b="0" i="0" u="none" strike="noStrike" cap="none">
                <a:solidFill>
                  <a:schemeClr val="lt1"/>
                </a:solidFill>
                <a:latin typeface="Arial"/>
                <a:ea typeface="Arial"/>
                <a:cs typeface="Arial"/>
                <a:sym typeface="Arial"/>
              </a:defRPr>
            </a:lvl3pPr>
            <a:lvl4pPr marL="1828800" marR="0" lvl="3" indent="-342900" algn="l" rtl="0">
              <a:lnSpc>
                <a:spcPct val="90000"/>
              </a:lnSpc>
              <a:spcBef>
                <a:spcPts val="500"/>
              </a:spcBef>
              <a:spcAft>
                <a:spcPts val="0"/>
              </a:spcAft>
              <a:buClr>
                <a:schemeClr val="lt1"/>
              </a:buClr>
              <a:buSzPts val="1800"/>
              <a:buFont typeface="Noto Sans Symbols"/>
              <a:buChar char="⮚"/>
              <a:defRPr sz="1800" b="0" i="0" u="none" strike="noStrike" cap="none">
                <a:solidFill>
                  <a:schemeClr val="lt1"/>
                </a:solidFill>
                <a:latin typeface="Arial"/>
                <a:ea typeface="Arial"/>
                <a:cs typeface="Arial"/>
                <a:sym typeface="Arial"/>
              </a:defRPr>
            </a:lvl4pPr>
            <a:lvl5pPr marL="2286000" marR="0" lvl="4" indent="-342900" algn="l" rtl="0">
              <a:lnSpc>
                <a:spcPct val="90000"/>
              </a:lnSpc>
              <a:spcBef>
                <a:spcPts val="500"/>
              </a:spcBef>
              <a:spcAft>
                <a:spcPts val="0"/>
              </a:spcAft>
              <a:buClr>
                <a:schemeClr val="lt1"/>
              </a:buClr>
              <a:buSzPts val="1800"/>
              <a:buFont typeface="Noto Sans Symbols"/>
              <a:buChar char="✔"/>
              <a:defRPr sz="1800" b="0" i="0" u="none" strike="noStrike" cap="none">
                <a:solidFill>
                  <a:schemeClr val="lt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indent="0">
              <a:buFont typeface="Arial"/>
              <a:buNone/>
            </a:pPr>
            <a:r>
              <a:rPr lang="en-US" sz="2000" b="1" i="1" dirty="0">
                <a:solidFill>
                  <a:srgbClr val="66FF33"/>
                </a:solidFill>
              </a:rPr>
              <a:t>Step 2</a:t>
            </a:r>
            <a:r>
              <a:rPr lang="en-US" sz="2000" b="1" dirty="0"/>
              <a:t>:</a:t>
            </a:r>
            <a:r>
              <a:rPr lang="en-US" sz="2000" dirty="0"/>
              <a:t> Enter a new password.</a:t>
            </a:r>
          </a:p>
          <a:p>
            <a:pPr marL="0" indent="0">
              <a:buFont typeface="Arial"/>
              <a:buNone/>
            </a:pPr>
            <a:endParaRPr lang="en-US" sz="2000" dirty="0"/>
          </a:p>
          <a:p>
            <a:pPr marL="0" indent="0">
              <a:buFont typeface="Arial"/>
              <a:buNone/>
            </a:pPr>
            <a:endParaRPr lang="en-US" sz="2000" dirty="0"/>
          </a:p>
          <a:p>
            <a:endParaRPr lang="en-US" sz="2400" dirty="0"/>
          </a:p>
        </p:txBody>
      </p:sp>
      <p:sp>
        <p:nvSpPr>
          <p:cNvPr id="19" name="Content Placeholder 2">
            <a:extLst>
              <a:ext uri="{FF2B5EF4-FFF2-40B4-BE49-F238E27FC236}">
                <a16:creationId xmlns:a16="http://schemas.microsoft.com/office/drawing/2014/main" id="{C44CDC0E-D40E-413B-A6D4-C53352C7393D}"/>
              </a:ext>
            </a:extLst>
          </p:cNvPr>
          <p:cNvSpPr txBox="1">
            <a:spLocks/>
          </p:cNvSpPr>
          <p:nvPr/>
        </p:nvSpPr>
        <p:spPr>
          <a:xfrm>
            <a:off x="5551508" y="1082440"/>
            <a:ext cx="3945335" cy="1224295"/>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chemeClr val="lt1"/>
              </a:buClr>
              <a:buSzPts val="1800"/>
              <a:buFont typeface="Arial"/>
              <a:buChar char="•"/>
              <a:defRPr sz="2800" b="0" i="0" u="none" strike="noStrike" cap="none">
                <a:solidFill>
                  <a:schemeClr val="lt1"/>
                </a:solidFill>
                <a:latin typeface="Arial"/>
                <a:ea typeface="Arial"/>
                <a:cs typeface="Arial"/>
                <a:sym typeface="Arial"/>
              </a:defRPr>
            </a:lvl1pPr>
            <a:lvl2pPr marL="914400" marR="0" lvl="1" indent="-381000" algn="l" rtl="0">
              <a:lnSpc>
                <a:spcPct val="90000"/>
              </a:lnSpc>
              <a:spcBef>
                <a:spcPts val="500"/>
              </a:spcBef>
              <a:spcAft>
                <a:spcPts val="0"/>
              </a:spcAft>
              <a:buClr>
                <a:schemeClr val="lt1"/>
              </a:buClr>
              <a:buSzPts val="2400"/>
              <a:buFont typeface="Noto Sans Symbols"/>
              <a:buChar char="▪"/>
              <a:defRPr sz="2400" b="0" i="0" u="none" strike="noStrike" cap="none">
                <a:solidFill>
                  <a:schemeClr val="lt1"/>
                </a:solidFill>
                <a:latin typeface="Arial"/>
                <a:ea typeface="Arial"/>
                <a:cs typeface="Arial"/>
                <a:sym typeface="Arial"/>
              </a:defRPr>
            </a:lvl2pPr>
            <a:lvl3pPr marL="1371600" marR="0" lvl="2" indent="-355600" algn="l" rtl="0">
              <a:lnSpc>
                <a:spcPct val="90000"/>
              </a:lnSpc>
              <a:spcBef>
                <a:spcPts val="500"/>
              </a:spcBef>
              <a:spcAft>
                <a:spcPts val="0"/>
              </a:spcAft>
              <a:buClr>
                <a:schemeClr val="lt1"/>
              </a:buClr>
              <a:buSzPts val="2000"/>
              <a:buFont typeface="Courier New"/>
              <a:buChar char="o"/>
              <a:defRPr sz="2000" b="0" i="0" u="none" strike="noStrike" cap="none">
                <a:solidFill>
                  <a:schemeClr val="lt1"/>
                </a:solidFill>
                <a:latin typeface="Arial"/>
                <a:ea typeface="Arial"/>
                <a:cs typeface="Arial"/>
                <a:sym typeface="Arial"/>
              </a:defRPr>
            </a:lvl3pPr>
            <a:lvl4pPr marL="1828800" marR="0" lvl="3" indent="-342900" algn="l" rtl="0">
              <a:lnSpc>
                <a:spcPct val="90000"/>
              </a:lnSpc>
              <a:spcBef>
                <a:spcPts val="500"/>
              </a:spcBef>
              <a:spcAft>
                <a:spcPts val="0"/>
              </a:spcAft>
              <a:buClr>
                <a:schemeClr val="lt1"/>
              </a:buClr>
              <a:buSzPts val="1800"/>
              <a:buFont typeface="Noto Sans Symbols"/>
              <a:buChar char="⮚"/>
              <a:defRPr sz="1800" b="0" i="0" u="none" strike="noStrike" cap="none">
                <a:solidFill>
                  <a:schemeClr val="lt1"/>
                </a:solidFill>
                <a:latin typeface="Arial"/>
                <a:ea typeface="Arial"/>
                <a:cs typeface="Arial"/>
                <a:sym typeface="Arial"/>
              </a:defRPr>
            </a:lvl4pPr>
            <a:lvl5pPr marL="2286000" marR="0" lvl="4" indent="-342900" algn="l" rtl="0">
              <a:lnSpc>
                <a:spcPct val="90000"/>
              </a:lnSpc>
              <a:spcBef>
                <a:spcPts val="500"/>
              </a:spcBef>
              <a:spcAft>
                <a:spcPts val="0"/>
              </a:spcAft>
              <a:buClr>
                <a:schemeClr val="lt1"/>
              </a:buClr>
              <a:buSzPts val="1800"/>
              <a:buFont typeface="Noto Sans Symbols"/>
              <a:buChar char="✔"/>
              <a:defRPr sz="1800" b="0" i="0" u="none" strike="noStrike" cap="none">
                <a:solidFill>
                  <a:schemeClr val="lt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indent="0">
              <a:buNone/>
            </a:pPr>
            <a:r>
              <a:rPr lang="en-US" sz="2000" b="1" i="1" dirty="0">
                <a:solidFill>
                  <a:srgbClr val="66FF33"/>
                </a:solidFill>
              </a:rPr>
              <a:t>Step 3</a:t>
            </a:r>
            <a:r>
              <a:rPr lang="en-US" sz="2000" b="1" dirty="0"/>
              <a:t>:</a:t>
            </a:r>
            <a:r>
              <a:rPr lang="en-US" sz="2000" dirty="0"/>
              <a:t> Click on the Donate button and make your membership payment in the amount of $550/$250.</a:t>
            </a:r>
          </a:p>
          <a:p>
            <a:pPr marL="0" indent="0">
              <a:buFont typeface="Arial"/>
              <a:buNone/>
            </a:pPr>
            <a:endParaRPr lang="en-US" sz="2000" dirty="0"/>
          </a:p>
          <a:p>
            <a:pPr marL="0" indent="0">
              <a:buFont typeface="Arial"/>
              <a:buNone/>
            </a:pPr>
            <a:endParaRPr lang="en-US" sz="2000" dirty="0"/>
          </a:p>
          <a:p>
            <a:pPr marL="0" indent="0">
              <a:buFont typeface="Arial"/>
              <a:buNone/>
            </a:pPr>
            <a:endParaRPr lang="en-US" sz="2000" dirty="0"/>
          </a:p>
          <a:p>
            <a:endParaRPr lang="en-US" sz="2400" dirty="0"/>
          </a:p>
        </p:txBody>
      </p:sp>
      <p:grpSp>
        <p:nvGrpSpPr>
          <p:cNvPr id="21" name="Group 20">
            <a:extLst>
              <a:ext uri="{FF2B5EF4-FFF2-40B4-BE49-F238E27FC236}">
                <a16:creationId xmlns:a16="http://schemas.microsoft.com/office/drawing/2014/main" id="{3187B9AA-59D0-4CD0-9BBF-B704CAB38889}"/>
              </a:ext>
            </a:extLst>
          </p:cNvPr>
          <p:cNvGrpSpPr/>
          <p:nvPr/>
        </p:nvGrpSpPr>
        <p:grpSpPr>
          <a:xfrm>
            <a:off x="387323" y="4929302"/>
            <a:ext cx="4437314" cy="1743813"/>
            <a:chOff x="513640" y="4956252"/>
            <a:chExt cx="7436560" cy="3405969"/>
          </a:xfrm>
        </p:grpSpPr>
        <p:pic>
          <p:nvPicPr>
            <p:cNvPr id="17" name="Picture 16">
              <a:extLst>
                <a:ext uri="{FF2B5EF4-FFF2-40B4-BE49-F238E27FC236}">
                  <a16:creationId xmlns:a16="http://schemas.microsoft.com/office/drawing/2014/main" id="{D4EFF9F2-7357-4B1B-B369-774EBE84852B}"/>
                </a:ext>
              </a:extLst>
            </p:cNvPr>
            <p:cNvPicPr>
              <a:picLocks noChangeAspect="1"/>
            </p:cNvPicPr>
            <p:nvPr/>
          </p:nvPicPr>
          <p:blipFill>
            <a:blip r:embed="rId5"/>
            <a:stretch>
              <a:fillRect/>
            </a:stretch>
          </p:blipFill>
          <p:spPr>
            <a:xfrm>
              <a:off x="513640" y="4956252"/>
              <a:ext cx="7436560" cy="3405969"/>
            </a:xfrm>
            <a:prstGeom prst="rect">
              <a:avLst/>
            </a:prstGeom>
          </p:spPr>
        </p:pic>
        <p:sp>
          <p:nvSpPr>
            <p:cNvPr id="20" name="Rectangle 19">
              <a:extLst>
                <a:ext uri="{FF2B5EF4-FFF2-40B4-BE49-F238E27FC236}">
                  <a16:creationId xmlns:a16="http://schemas.microsoft.com/office/drawing/2014/main" id="{0F0C7A8A-78E4-4287-A2AF-97C04B2704EB}"/>
                </a:ext>
              </a:extLst>
            </p:cNvPr>
            <p:cNvSpPr/>
            <p:nvPr/>
          </p:nvSpPr>
          <p:spPr>
            <a:xfrm>
              <a:off x="1878496" y="6738730"/>
              <a:ext cx="1987826" cy="2683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55621194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52FAD5-FB95-4C85-B05D-7EF14184F23C}"/>
              </a:ext>
            </a:extLst>
          </p:cNvPr>
          <p:cNvSpPr>
            <a:spLocks noGrp="1"/>
          </p:cNvSpPr>
          <p:nvPr>
            <p:ph type="title"/>
          </p:nvPr>
        </p:nvSpPr>
        <p:spPr>
          <a:xfrm>
            <a:off x="628650" y="650042"/>
            <a:ext cx="7886700" cy="1325563"/>
          </a:xfrm>
        </p:spPr>
        <p:txBody>
          <a:bodyPr>
            <a:normAutofit/>
          </a:bodyPr>
          <a:lstStyle/>
          <a:p>
            <a:pPr algn="ctr"/>
            <a:r>
              <a:rPr lang="en-US" dirty="0"/>
              <a:t>Stay Connected!</a:t>
            </a:r>
          </a:p>
        </p:txBody>
      </p:sp>
      <p:sp>
        <p:nvSpPr>
          <p:cNvPr id="7" name="Text Placeholder 6">
            <a:extLst>
              <a:ext uri="{FF2B5EF4-FFF2-40B4-BE49-F238E27FC236}">
                <a16:creationId xmlns:a16="http://schemas.microsoft.com/office/drawing/2014/main" id="{4FE6DAE7-0BDE-4ADC-AA05-70414F0C7814}"/>
              </a:ext>
            </a:extLst>
          </p:cNvPr>
          <p:cNvSpPr>
            <a:spLocks noGrp="1"/>
          </p:cNvSpPr>
          <p:nvPr>
            <p:ph type="body" idx="1"/>
          </p:nvPr>
        </p:nvSpPr>
        <p:spPr>
          <a:xfrm>
            <a:off x="628650" y="2089230"/>
            <a:ext cx="8052363" cy="4030216"/>
          </a:xfrm>
        </p:spPr>
        <p:txBody>
          <a:bodyPr>
            <a:normAutofit lnSpcReduction="10000"/>
          </a:bodyPr>
          <a:lstStyle/>
          <a:p>
            <a:pPr marL="0" marR="0" indent="0">
              <a:lnSpc>
                <a:spcPct val="107000"/>
              </a:lnSpc>
              <a:spcBef>
                <a:spcPts val="0"/>
              </a:spcBef>
              <a:spcAft>
                <a:spcPts val="800"/>
              </a:spcAft>
              <a:buNone/>
            </a:pPr>
            <a:r>
              <a:rPr lang="en-US" sz="2400" dirty="0">
                <a:effectLst/>
                <a:latin typeface="Arial" panose="020B0604020202020204" pitchFamily="34" charset="0"/>
                <a:ea typeface="Calibri" panose="020F0502020204030204" pitchFamily="34" charset="0"/>
                <a:cs typeface="Arial" panose="020B0604020202020204" pitchFamily="34" charset="0"/>
              </a:rPr>
              <a:t>Watch your inbox, our website, and the WGC Facebook page for information about upcoming events and opportunities to connect with current and prospective members!</a:t>
            </a:r>
          </a:p>
          <a:p>
            <a:pPr marL="0" marR="0" indent="0">
              <a:lnSpc>
                <a:spcPct val="107000"/>
              </a:lnSpc>
              <a:spcBef>
                <a:spcPts val="0"/>
              </a:spcBef>
              <a:spcAft>
                <a:spcPts val="800"/>
              </a:spcAft>
              <a:buNone/>
            </a:pPr>
            <a:r>
              <a:rPr lang="en-US" sz="2400" dirty="0">
                <a:effectLst/>
                <a:latin typeface="Arial" panose="020B0604020202020204" pitchFamily="34" charset="0"/>
                <a:ea typeface="Calibri" panose="020F0502020204030204" pitchFamily="34" charset="0"/>
                <a:cs typeface="Arial" panose="020B0604020202020204" pitchFamily="34" charset="0"/>
              </a:rPr>
              <a:t> </a:t>
            </a:r>
          </a:p>
          <a:p>
            <a:pPr marL="0" marR="0" indent="0">
              <a:lnSpc>
                <a:spcPct val="107000"/>
              </a:lnSpc>
              <a:spcBef>
                <a:spcPts val="0"/>
              </a:spcBef>
              <a:spcAft>
                <a:spcPts val="800"/>
              </a:spcAft>
              <a:buNone/>
            </a:pPr>
            <a:r>
              <a:rPr lang="en-US" sz="2400" dirty="0">
                <a:effectLst/>
                <a:latin typeface="Arial" panose="020B0604020202020204" pitchFamily="34" charset="0"/>
                <a:ea typeface="Calibri" panose="020F0502020204030204" pitchFamily="34" charset="0"/>
                <a:cs typeface="Arial" panose="020B0604020202020204" pitchFamily="34" charset="0"/>
              </a:rPr>
              <a:t>If you’re interested in joining the Membership and Outreach Committee, send us an email at </a:t>
            </a:r>
            <a:r>
              <a:rPr lang="en-US" sz="2000" u="sng" dirty="0">
                <a:solidFill>
                  <a:schemeClr val="bg1"/>
                </a:solidFill>
                <a:effectLst/>
                <a:latin typeface="Arial" panose="020B0604020202020204" pitchFamily="34" charset="0"/>
                <a:ea typeface="Calibri" panose="020F050202020403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WGCHarfordMembership@gmail.com</a:t>
            </a:r>
            <a:r>
              <a:rPr lang="en-US" sz="2400" dirty="0">
                <a:effectLst/>
                <a:latin typeface="Arial" panose="020B0604020202020204" pitchFamily="34" charset="0"/>
                <a:ea typeface="Calibri" panose="020F0502020204030204" pitchFamily="34" charset="0"/>
                <a:cs typeface="Arial" panose="020B0604020202020204" pitchFamily="34" charset="0"/>
              </a:rPr>
              <a:t>. We are always looking for engaged members to join in our efforts to strengthen the member experience!</a:t>
            </a:r>
          </a:p>
          <a:p>
            <a:endParaRPr lang="en-US" dirty="0"/>
          </a:p>
        </p:txBody>
      </p:sp>
    </p:spTree>
    <p:extLst>
      <p:ext uri="{BB962C8B-B14F-4D97-AF65-F5344CB8AC3E}">
        <p14:creationId xmlns:p14="http://schemas.microsoft.com/office/powerpoint/2010/main" val="389494753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349"/>
        <p:cNvGrpSpPr/>
        <p:nvPr/>
      </p:nvGrpSpPr>
      <p:grpSpPr>
        <a:xfrm>
          <a:off x="0" y="0"/>
          <a:ext cx="0" cy="0"/>
          <a:chOff x="0" y="0"/>
          <a:chExt cx="0" cy="0"/>
        </a:xfrm>
      </p:grpSpPr>
      <p:sp>
        <p:nvSpPr>
          <p:cNvPr id="350" name="Google Shape;350;p37"/>
          <p:cNvSpPr txBox="1">
            <a:spLocks noGrp="1"/>
          </p:cNvSpPr>
          <p:nvPr>
            <p:ph type="title"/>
          </p:nvPr>
        </p:nvSpPr>
        <p:spPr>
          <a:xfrm>
            <a:off x="628650" y="927834"/>
            <a:ext cx="7886700" cy="1325563"/>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90000"/>
              </a:lnSpc>
              <a:spcBef>
                <a:spcPts val="0"/>
              </a:spcBef>
              <a:spcAft>
                <a:spcPts val="0"/>
              </a:spcAft>
              <a:buClr>
                <a:schemeClr val="lt1"/>
              </a:buClr>
              <a:buSzPts val="4400"/>
              <a:buFont typeface="Arial"/>
              <a:buNone/>
            </a:pPr>
            <a:r>
              <a:rPr lang="en-US" dirty="0"/>
              <a:t>Upcoming Events</a:t>
            </a:r>
            <a:br>
              <a:rPr lang="en-US" dirty="0"/>
            </a:br>
            <a:br>
              <a:rPr lang="en-US" dirty="0"/>
            </a:br>
            <a:endParaRPr sz="3100" b="0" dirty="0"/>
          </a:p>
        </p:txBody>
      </p:sp>
      <p:sp>
        <p:nvSpPr>
          <p:cNvPr id="351" name="Google Shape;351;p37"/>
          <p:cNvSpPr txBox="1">
            <a:spLocks noGrp="1"/>
          </p:cNvSpPr>
          <p:nvPr>
            <p:ph type="body" idx="1"/>
          </p:nvPr>
        </p:nvSpPr>
        <p:spPr>
          <a:xfrm>
            <a:off x="628650" y="1984549"/>
            <a:ext cx="7886700" cy="4134897"/>
          </a:xfrm>
          <a:prstGeom prst="rect">
            <a:avLst/>
          </a:prstGeom>
          <a:noFill/>
          <a:ln>
            <a:noFill/>
          </a:ln>
        </p:spPr>
        <p:txBody>
          <a:bodyPr spcFirstLastPara="1" wrap="square" lIns="91425" tIns="45700" rIns="91425" bIns="45700" anchor="t" anchorCtr="0">
            <a:normAutofit fontScale="85000" lnSpcReduction="20000"/>
          </a:bodyPr>
          <a:lstStyle/>
          <a:p>
            <a:pPr marL="0" lvl="0" indent="0" algn="ctr" rtl="0">
              <a:lnSpc>
                <a:spcPct val="90000"/>
              </a:lnSpc>
              <a:spcBef>
                <a:spcPts val="0"/>
              </a:spcBef>
              <a:spcAft>
                <a:spcPts val="0"/>
              </a:spcAft>
              <a:buClr>
                <a:srgbClr val="66FF33"/>
              </a:buClr>
              <a:buSzPts val="2800"/>
              <a:buNone/>
            </a:pPr>
            <a:r>
              <a:rPr lang="en-US" dirty="0">
                <a:solidFill>
                  <a:srgbClr val="66FF33"/>
                </a:solidFill>
              </a:rPr>
              <a:t>Save the Date</a:t>
            </a:r>
          </a:p>
          <a:p>
            <a:pPr marL="0" lvl="0" indent="0" algn="ctr" rtl="0">
              <a:lnSpc>
                <a:spcPct val="90000"/>
              </a:lnSpc>
              <a:spcBef>
                <a:spcPts val="0"/>
              </a:spcBef>
              <a:spcAft>
                <a:spcPts val="0"/>
              </a:spcAft>
              <a:buClr>
                <a:srgbClr val="66FF33"/>
              </a:buClr>
              <a:buSzPts val="2800"/>
              <a:buNone/>
            </a:pPr>
            <a:endParaRPr dirty="0"/>
          </a:p>
          <a:p>
            <a:pPr marL="228600" lvl="0" indent="-228600" algn="l" rtl="0">
              <a:lnSpc>
                <a:spcPct val="90000"/>
              </a:lnSpc>
              <a:spcBef>
                <a:spcPts val="1000"/>
              </a:spcBef>
              <a:spcAft>
                <a:spcPts val="0"/>
              </a:spcAft>
              <a:buClr>
                <a:schemeClr val="lt1"/>
              </a:buClr>
              <a:buSzPts val="2800"/>
              <a:buChar char="•"/>
            </a:pPr>
            <a:r>
              <a:rPr lang="en-US" dirty="0"/>
              <a:t>General Membership Meeting </a:t>
            </a:r>
          </a:p>
          <a:p>
            <a:pPr marL="800100" lvl="1" indent="-342900">
              <a:spcBef>
                <a:spcPts val="1000"/>
              </a:spcBef>
              <a:buSzPts val="2800"/>
              <a:buFont typeface="Arial"/>
              <a:buChar char="•"/>
            </a:pPr>
            <a:r>
              <a:rPr lang="en-US" dirty="0"/>
              <a:t>September 14</a:t>
            </a:r>
          </a:p>
          <a:p>
            <a:pPr marL="800100" lvl="1" indent="-342900">
              <a:spcBef>
                <a:spcPts val="1000"/>
              </a:spcBef>
              <a:buSzPts val="2800"/>
              <a:buFont typeface="Arial"/>
              <a:buChar char="•"/>
            </a:pPr>
            <a:r>
              <a:rPr lang="en-US" dirty="0"/>
              <a:t>Meet the 2022 grantees!</a:t>
            </a:r>
          </a:p>
          <a:p>
            <a:pPr marL="228600" lvl="0" indent="-228600" algn="l" rtl="0">
              <a:lnSpc>
                <a:spcPct val="90000"/>
              </a:lnSpc>
              <a:spcBef>
                <a:spcPts val="1000"/>
              </a:spcBef>
              <a:spcAft>
                <a:spcPts val="0"/>
              </a:spcAft>
              <a:buClr>
                <a:schemeClr val="lt1"/>
              </a:buClr>
              <a:buSzPts val="2800"/>
              <a:buChar char="•"/>
            </a:pPr>
            <a:endParaRPr lang="en-US" sz="2800" b="0" dirty="0"/>
          </a:p>
          <a:p>
            <a:pPr marL="228600" lvl="0" indent="-228600" algn="l" rtl="0">
              <a:lnSpc>
                <a:spcPct val="90000"/>
              </a:lnSpc>
              <a:spcBef>
                <a:spcPts val="1000"/>
              </a:spcBef>
              <a:spcAft>
                <a:spcPts val="0"/>
              </a:spcAft>
              <a:buClr>
                <a:schemeClr val="lt1"/>
              </a:buClr>
              <a:buSzPts val="2800"/>
              <a:buChar char="•"/>
            </a:pPr>
            <a:r>
              <a:rPr lang="en-US" sz="2800" b="0" dirty="0"/>
              <a:t>Giving Tuesday Holiday Happy Hour </a:t>
            </a:r>
          </a:p>
          <a:p>
            <a:pPr marL="800100" lvl="1" indent="-342900">
              <a:buSzPts val="2800"/>
              <a:buFont typeface="Arial"/>
              <a:buChar char="•"/>
            </a:pPr>
            <a:r>
              <a:rPr lang="en-US" dirty="0"/>
              <a:t>November 29 </a:t>
            </a:r>
          </a:p>
          <a:p>
            <a:pPr marL="800100" lvl="1" indent="-342900">
              <a:buSzPts val="2800"/>
              <a:buFont typeface="Arial"/>
              <a:buChar char="•"/>
            </a:pPr>
            <a:r>
              <a:rPr lang="en-US" dirty="0"/>
              <a:t>Announcement of the 2022 Members’ Choice Award!</a:t>
            </a:r>
          </a:p>
          <a:p>
            <a:pPr marL="800100" lvl="1" indent="-342900">
              <a:buSzPts val="2800"/>
              <a:buFont typeface="Arial"/>
              <a:buChar char="•"/>
            </a:pPr>
            <a:r>
              <a:rPr lang="en-US" dirty="0"/>
              <a:t>Members only mix and mingle</a:t>
            </a:r>
          </a:p>
          <a:p>
            <a:pPr marL="0" lvl="0" indent="0" algn="l" rtl="0">
              <a:lnSpc>
                <a:spcPct val="90000"/>
              </a:lnSpc>
              <a:spcBef>
                <a:spcPts val="1000"/>
              </a:spcBef>
              <a:spcAft>
                <a:spcPts val="0"/>
              </a:spcAft>
              <a:buClr>
                <a:schemeClr val="lt1"/>
              </a:buClr>
              <a:buSzPts val="2800"/>
              <a:buNone/>
            </a:pPr>
            <a:endParaRPr lang="en-US" dirty="0"/>
          </a:p>
          <a:p>
            <a:pPr marL="0" lvl="0" indent="0" algn="ctr" rtl="0">
              <a:lnSpc>
                <a:spcPct val="90000"/>
              </a:lnSpc>
              <a:spcBef>
                <a:spcPts val="1000"/>
              </a:spcBef>
              <a:spcAft>
                <a:spcPts val="0"/>
              </a:spcAft>
              <a:buClr>
                <a:schemeClr val="lt1"/>
              </a:buClr>
              <a:buSzPts val="2800"/>
              <a:buNone/>
            </a:pPr>
            <a:r>
              <a:rPr lang="en-US" dirty="0"/>
              <a:t>Details to follow</a:t>
            </a:r>
            <a:endParaRPr dirty="0"/>
          </a:p>
          <a:p>
            <a:pPr marL="0" lvl="0" indent="0" algn="l" rtl="0">
              <a:lnSpc>
                <a:spcPct val="90000"/>
              </a:lnSpc>
              <a:spcBef>
                <a:spcPts val="1000"/>
              </a:spcBef>
              <a:spcAft>
                <a:spcPts val="0"/>
              </a:spcAft>
              <a:buClr>
                <a:schemeClr val="lt1"/>
              </a:buClr>
              <a:buSzPts val="2800"/>
              <a:buNone/>
            </a:pPr>
            <a:endParaRPr dirty="0"/>
          </a:p>
          <a:p>
            <a:pPr marL="228600" lvl="0" indent="-50800" algn="l" rtl="0">
              <a:lnSpc>
                <a:spcPct val="90000"/>
              </a:lnSpc>
              <a:spcBef>
                <a:spcPts val="1000"/>
              </a:spcBef>
              <a:spcAft>
                <a:spcPts val="0"/>
              </a:spcAft>
              <a:buClr>
                <a:schemeClr val="lt1"/>
              </a:buClr>
              <a:buSzPts val="2800"/>
              <a:buNone/>
            </a:pPr>
            <a:endParaRPr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356"/>
        <p:cNvGrpSpPr/>
        <p:nvPr/>
      </p:nvGrpSpPr>
      <p:grpSpPr>
        <a:xfrm>
          <a:off x="0" y="0"/>
          <a:ext cx="0" cy="0"/>
          <a:chOff x="0" y="0"/>
          <a:chExt cx="0" cy="0"/>
        </a:xfrm>
      </p:grpSpPr>
      <p:sp>
        <p:nvSpPr>
          <p:cNvPr id="357" name="Google Shape;357;p38"/>
          <p:cNvSpPr txBox="1">
            <a:spLocks noGrp="1"/>
          </p:cNvSpPr>
          <p:nvPr>
            <p:ph type="ctrTitle"/>
          </p:nvPr>
        </p:nvSpPr>
        <p:spPr>
          <a:xfrm>
            <a:off x="1233435" y="393858"/>
            <a:ext cx="6858000" cy="3324946"/>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lt1"/>
              </a:buClr>
              <a:buSzPts val="6000"/>
              <a:buFont typeface="Arial"/>
              <a:buNone/>
            </a:pPr>
            <a:r>
              <a:rPr lang="en-US"/>
              <a:t>Closing Remarks</a:t>
            </a:r>
            <a:endParaRPr/>
          </a:p>
        </p:txBody>
      </p:sp>
      <p:sp>
        <p:nvSpPr>
          <p:cNvPr id="3" name="TextBox 2">
            <a:extLst>
              <a:ext uri="{FF2B5EF4-FFF2-40B4-BE49-F238E27FC236}">
                <a16:creationId xmlns:a16="http://schemas.microsoft.com/office/drawing/2014/main" id="{8A1BC8F5-DAAB-4AFD-992C-646E6A5552D1}"/>
              </a:ext>
            </a:extLst>
          </p:cNvPr>
          <p:cNvSpPr txBox="1"/>
          <p:nvPr/>
        </p:nvSpPr>
        <p:spPr>
          <a:xfrm>
            <a:off x="2230734" y="4822558"/>
            <a:ext cx="4572000" cy="584775"/>
          </a:xfrm>
          <a:prstGeom prst="rect">
            <a:avLst/>
          </a:prstGeom>
          <a:noFill/>
        </p:spPr>
        <p:txBody>
          <a:bodyPr wrap="square">
            <a:spAutoFit/>
          </a:bodyPr>
          <a:lstStyle/>
          <a:p>
            <a:pPr algn="ctr"/>
            <a:r>
              <a:rPr lang="en-US" sz="3200" dirty="0">
                <a:solidFill>
                  <a:srgbClr val="66FF33"/>
                </a:solidFill>
              </a:rPr>
              <a:t>Bonnie Miranda</a:t>
            </a:r>
            <a:endParaRPr lang="en-US" sz="32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Google Shape;76;p4"/>
          <p:cNvSpPr txBox="1">
            <a:spLocks noGrp="1"/>
          </p:cNvSpPr>
          <p:nvPr>
            <p:ph type="body" idx="1"/>
          </p:nvPr>
        </p:nvSpPr>
        <p:spPr>
          <a:xfrm>
            <a:off x="609600" y="2571750"/>
            <a:ext cx="7924799" cy="3771900"/>
          </a:xfrm>
          <a:prstGeom prst="rect">
            <a:avLst/>
          </a:prstGeom>
          <a:noFill/>
          <a:ln>
            <a:noFill/>
          </a:ln>
        </p:spPr>
        <p:txBody>
          <a:bodyPr spcFirstLastPara="1" wrap="square" lIns="91425" tIns="45700" rIns="91425" bIns="45700" anchor="t" anchorCtr="0">
            <a:normAutofit fontScale="85000" lnSpcReduction="20000"/>
          </a:bodyPr>
          <a:lstStyle/>
          <a:p>
            <a:pPr marL="0" marR="64007" lvl="2" indent="0" algn="ctr" rtl="0">
              <a:lnSpc>
                <a:spcPct val="90000"/>
              </a:lnSpc>
              <a:spcBef>
                <a:spcPts val="0"/>
              </a:spcBef>
              <a:spcAft>
                <a:spcPts val="0"/>
              </a:spcAft>
              <a:buClr>
                <a:schemeClr val="lt1"/>
              </a:buClr>
              <a:buSzPct val="100000"/>
              <a:buNone/>
            </a:pPr>
            <a:r>
              <a:rPr lang="en-US" sz="2800"/>
              <a:t>Donna Kreis</a:t>
            </a:r>
            <a:endParaRPr sz="2800"/>
          </a:p>
          <a:p>
            <a:pPr marL="0" marR="64007" lvl="2" indent="0" algn="ctr" rtl="0">
              <a:lnSpc>
                <a:spcPct val="90000"/>
              </a:lnSpc>
              <a:spcBef>
                <a:spcPts val="400"/>
              </a:spcBef>
              <a:spcAft>
                <a:spcPts val="0"/>
              </a:spcAft>
              <a:buClr>
                <a:srgbClr val="66FF33"/>
              </a:buClr>
              <a:buSzPct val="100000"/>
              <a:buNone/>
            </a:pPr>
            <a:r>
              <a:rPr lang="en-US" sz="2800">
                <a:solidFill>
                  <a:srgbClr val="66FF33"/>
                </a:solidFill>
              </a:rPr>
              <a:t>Chair</a:t>
            </a:r>
            <a:endParaRPr/>
          </a:p>
          <a:p>
            <a:pPr marL="0" marR="64007" lvl="2" indent="0" algn="ctr" rtl="0">
              <a:lnSpc>
                <a:spcPct val="90000"/>
              </a:lnSpc>
              <a:spcBef>
                <a:spcPts val="400"/>
              </a:spcBef>
              <a:spcAft>
                <a:spcPts val="0"/>
              </a:spcAft>
              <a:buClr>
                <a:schemeClr val="lt1"/>
              </a:buClr>
              <a:buSzPct val="100000"/>
              <a:buNone/>
            </a:pPr>
            <a:endParaRPr sz="2800"/>
          </a:p>
          <a:p>
            <a:pPr marL="0" marR="64007" lvl="2" indent="0" algn="ctr" rtl="0">
              <a:lnSpc>
                <a:spcPct val="90000"/>
              </a:lnSpc>
              <a:spcBef>
                <a:spcPts val="400"/>
              </a:spcBef>
              <a:spcAft>
                <a:spcPts val="0"/>
              </a:spcAft>
              <a:buClr>
                <a:schemeClr val="lt1"/>
              </a:buClr>
              <a:buSzPct val="100000"/>
              <a:buNone/>
            </a:pPr>
            <a:r>
              <a:rPr lang="en-US" sz="2800"/>
              <a:t>Bonnie Miranda</a:t>
            </a:r>
            <a:endParaRPr/>
          </a:p>
          <a:p>
            <a:pPr marL="0" marR="64007" lvl="2" indent="0" algn="ctr" rtl="0">
              <a:lnSpc>
                <a:spcPct val="90000"/>
              </a:lnSpc>
              <a:spcBef>
                <a:spcPts val="400"/>
              </a:spcBef>
              <a:spcAft>
                <a:spcPts val="0"/>
              </a:spcAft>
              <a:buClr>
                <a:srgbClr val="66FF33"/>
              </a:buClr>
              <a:buSzPct val="100000"/>
              <a:buNone/>
            </a:pPr>
            <a:r>
              <a:rPr lang="en-US" sz="2800">
                <a:solidFill>
                  <a:srgbClr val="66FF33"/>
                </a:solidFill>
              </a:rPr>
              <a:t>Vice-Chair and Secretary</a:t>
            </a:r>
            <a:endParaRPr/>
          </a:p>
          <a:p>
            <a:pPr marL="0" marR="64007" lvl="2" indent="0" algn="ctr" rtl="0">
              <a:lnSpc>
                <a:spcPct val="90000"/>
              </a:lnSpc>
              <a:spcBef>
                <a:spcPts val="400"/>
              </a:spcBef>
              <a:spcAft>
                <a:spcPts val="0"/>
              </a:spcAft>
              <a:buClr>
                <a:schemeClr val="lt1"/>
              </a:buClr>
              <a:buSzPct val="100000"/>
              <a:buNone/>
            </a:pPr>
            <a:endParaRPr sz="2800"/>
          </a:p>
          <a:p>
            <a:pPr marL="0" marR="64007" lvl="2" indent="0" algn="ctr" rtl="0">
              <a:lnSpc>
                <a:spcPct val="90000"/>
              </a:lnSpc>
              <a:spcBef>
                <a:spcPts val="400"/>
              </a:spcBef>
              <a:spcAft>
                <a:spcPts val="0"/>
              </a:spcAft>
              <a:buClr>
                <a:schemeClr val="lt1"/>
              </a:buClr>
              <a:buSzPct val="100000"/>
              <a:buNone/>
            </a:pPr>
            <a:r>
              <a:rPr lang="en-US" sz="2800"/>
              <a:t>Monica Worrell</a:t>
            </a:r>
            <a:endParaRPr/>
          </a:p>
          <a:p>
            <a:pPr marL="0" marR="64007" lvl="2" indent="0" algn="ctr" rtl="0">
              <a:lnSpc>
                <a:spcPct val="90000"/>
              </a:lnSpc>
              <a:spcBef>
                <a:spcPts val="400"/>
              </a:spcBef>
              <a:spcAft>
                <a:spcPts val="0"/>
              </a:spcAft>
              <a:buClr>
                <a:srgbClr val="66FF33"/>
              </a:buClr>
              <a:buSzPct val="100000"/>
              <a:buNone/>
            </a:pPr>
            <a:r>
              <a:rPr lang="en-US" sz="2800">
                <a:solidFill>
                  <a:srgbClr val="66FF33"/>
                </a:solidFill>
              </a:rPr>
              <a:t>Treasurer </a:t>
            </a:r>
            <a:endParaRPr/>
          </a:p>
          <a:p>
            <a:pPr marL="0" marR="64007" lvl="2" indent="0" algn="ctr" rtl="0">
              <a:lnSpc>
                <a:spcPct val="90000"/>
              </a:lnSpc>
              <a:spcBef>
                <a:spcPts val="400"/>
              </a:spcBef>
              <a:spcAft>
                <a:spcPts val="0"/>
              </a:spcAft>
              <a:buClr>
                <a:schemeClr val="lt1"/>
              </a:buClr>
              <a:buSzPct val="100000"/>
              <a:buNone/>
            </a:pPr>
            <a:endParaRPr sz="2800">
              <a:solidFill>
                <a:srgbClr val="66FF33"/>
              </a:solidFill>
            </a:endParaRPr>
          </a:p>
          <a:p>
            <a:pPr marL="0" marR="64007" lvl="2" indent="0" algn="ctr" rtl="0">
              <a:lnSpc>
                <a:spcPct val="90000"/>
              </a:lnSpc>
              <a:spcBef>
                <a:spcPts val="400"/>
              </a:spcBef>
              <a:spcAft>
                <a:spcPts val="0"/>
              </a:spcAft>
              <a:buClr>
                <a:schemeClr val="lt1"/>
              </a:buClr>
              <a:buSzPct val="100000"/>
              <a:buNone/>
            </a:pPr>
            <a:r>
              <a:rPr lang="en-US" sz="2800"/>
              <a:t>Kim Malat</a:t>
            </a:r>
            <a:endParaRPr/>
          </a:p>
          <a:p>
            <a:pPr marL="0" marR="64007" lvl="2" indent="0" algn="ctr" rtl="0">
              <a:lnSpc>
                <a:spcPct val="90000"/>
              </a:lnSpc>
              <a:spcBef>
                <a:spcPts val="400"/>
              </a:spcBef>
              <a:spcAft>
                <a:spcPts val="0"/>
              </a:spcAft>
              <a:buClr>
                <a:srgbClr val="66FF33"/>
              </a:buClr>
              <a:buSzPct val="100000"/>
              <a:buNone/>
            </a:pPr>
            <a:r>
              <a:rPr lang="en-US" sz="2800">
                <a:solidFill>
                  <a:srgbClr val="66FF33"/>
                </a:solidFill>
              </a:rPr>
              <a:t>Past Chair</a:t>
            </a:r>
            <a:endParaRPr sz="2800">
              <a:solidFill>
                <a:srgbClr val="66FF33"/>
              </a:solidFill>
            </a:endParaRPr>
          </a:p>
        </p:txBody>
      </p:sp>
      <p:sp>
        <p:nvSpPr>
          <p:cNvPr id="77" name="Google Shape;77;p4"/>
          <p:cNvSpPr txBox="1">
            <a:spLocks noGrp="1"/>
          </p:cNvSpPr>
          <p:nvPr>
            <p:ph type="title"/>
          </p:nvPr>
        </p:nvSpPr>
        <p:spPr>
          <a:xfrm>
            <a:off x="609600" y="994091"/>
            <a:ext cx="7924800" cy="1143001"/>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4400"/>
              <a:buFont typeface="Arial"/>
              <a:buNone/>
            </a:pPr>
            <a:r>
              <a:rPr lang="en-US" sz="4400" b="1" i="0" u="none" strike="noStrike" cap="none">
                <a:solidFill>
                  <a:schemeClr val="lt1"/>
                </a:solidFill>
                <a:latin typeface="Arial"/>
                <a:ea typeface="Arial"/>
                <a:cs typeface="Arial"/>
                <a:sym typeface="Arial"/>
              </a:rPr>
              <a:t>2021-2022 Executive Board</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356"/>
        <p:cNvGrpSpPr/>
        <p:nvPr/>
      </p:nvGrpSpPr>
      <p:grpSpPr>
        <a:xfrm>
          <a:off x="0" y="0"/>
          <a:ext cx="0" cy="0"/>
          <a:chOff x="0" y="0"/>
          <a:chExt cx="0" cy="0"/>
        </a:xfrm>
      </p:grpSpPr>
      <p:pic>
        <p:nvPicPr>
          <p:cNvPr id="5" name="Picture 4">
            <a:extLst>
              <a:ext uri="{FF2B5EF4-FFF2-40B4-BE49-F238E27FC236}">
                <a16:creationId xmlns:a16="http://schemas.microsoft.com/office/drawing/2014/main" id="{1331C00A-CF36-460D-B436-7ADBC6AEBBB3}"/>
              </a:ext>
            </a:extLst>
          </p:cNvPr>
          <p:cNvPicPr>
            <a:picLocks noChangeAspect="1"/>
          </p:cNvPicPr>
          <p:nvPr/>
        </p:nvPicPr>
        <p:blipFill>
          <a:blip r:embed="rId3"/>
          <a:stretch>
            <a:fillRect/>
          </a:stretch>
        </p:blipFill>
        <p:spPr>
          <a:xfrm>
            <a:off x="0" y="1232602"/>
            <a:ext cx="9144000" cy="4392796"/>
          </a:xfrm>
          <a:prstGeom prst="rect">
            <a:avLst/>
          </a:prstGeom>
        </p:spPr>
      </p:pic>
    </p:spTree>
    <p:extLst>
      <p:ext uri="{BB962C8B-B14F-4D97-AF65-F5344CB8AC3E}">
        <p14:creationId xmlns:p14="http://schemas.microsoft.com/office/powerpoint/2010/main" val="299416730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361"/>
        <p:cNvGrpSpPr/>
        <p:nvPr/>
      </p:nvGrpSpPr>
      <p:grpSpPr>
        <a:xfrm>
          <a:off x="0" y="0"/>
          <a:ext cx="0" cy="0"/>
          <a:chOff x="0" y="0"/>
          <a:chExt cx="0" cy="0"/>
        </a:xfrm>
      </p:grpSpPr>
      <p:sp>
        <p:nvSpPr>
          <p:cNvPr id="362" name="Google Shape;362;p39"/>
          <p:cNvSpPr txBox="1">
            <a:spLocks noGrp="1"/>
          </p:cNvSpPr>
          <p:nvPr>
            <p:ph type="ctrTitle"/>
          </p:nvPr>
        </p:nvSpPr>
        <p:spPr>
          <a:xfrm>
            <a:off x="1178169" y="484293"/>
            <a:ext cx="6858000" cy="3324946"/>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lt1"/>
              </a:buClr>
              <a:buSzPts val="6000"/>
              <a:buFont typeface="Arial"/>
              <a:buNone/>
            </a:pPr>
            <a:r>
              <a:rPr lang="en-US"/>
              <a:t>Thank you!</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2" name="Google Shape;82;p5"/>
          <p:cNvSpPr txBox="1">
            <a:spLocks noGrp="1"/>
          </p:cNvSpPr>
          <p:nvPr>
            <p:ph type="title"/>
          </p:nvPr>
        </p:nvSpPr>
        <p:spPr>
          <a:xfrm>
            <a:off x="192881" y="927834"/>
            <a:ext cx="8758238"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4400"/>
              <a:buFont typeface="Arial"/>
              <a:buNone/>
            </a:pPr>
            <a:r>
              <a:rPr lang="en-US">
                <a:latin typeface="Arial"/>
                <a:ea typeface="Arial"/>
                <a:cs typeface="Arial"/>
                <a:sym typeface="Arial"/>
              </a:rPr>
              <a:t>2021-2022 Committee Chairs</a:t>
            </a:r>
            <a:endParaRPr/>
          </a:p>
        </p:txBody>
      </p:sp>
      <p:sp>
        <p:nvSpPr>
          <p:cNvPr id="83" name="Google Shape;83;p5"/>
          <p:cNvSpPr txBox="1">
            <a:spLocks noGrp="1"/>
          </p:cNvSpPr>
          <p:nvPr>
            <p:ph type="body" idx="1"/>
          </p:nvPr>
        </p:nvSpPr>
        <p:spPr>
          <a:xfrm>
            <a:off x="429861" y="2388334"/>
            <a:ext cx="8322469" cy="3731112"/>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rgbClr val="66FF33"/>
              </a:buClr>
              <a:buSzPts val="2800"/>
              <a:buNone/>
            </a:pPr>
            <a:r>
              <a:rPr lang="en-US" u="sng" dirty="0">
                <a:solidFill>
                  <a:srgbClr val="66FF33"/>
                </a:solidFill>
                <a:latin typeface="Arial"/>
                <a:ea typeface="Arial"/>
                <a:cs typeface="Arial"/>
                <a:sym typeface="Arial"/>
              </a:rPr>
              <a:t>Grant Committee Co-Chairs</a:t>
            </a:r>
            <a:endParaRPr sz="3200" u="sng" dirty="0">
              <a:solidFill>
                <a:srgbClr val="66FF33"/>
              </a:solidFill>
              <a:latin typeface="Arial"/>
              <a:ea typeface="Arial"/>
              <a:cs typeface="Arial"/>
              <a:sym typeface="Arial"/>
            </a:endParaRPr>
          </a:p>
          <a:p>
            <a:pPr marL="0" lvl="0" indent="0" algn="ctr" rtl="0">
              <a:lnSpc>
                <a:spcPct val="90000"/>
              </a:lnSpc>
              <a:spcBef>
                <a:spcPts val="1000"/>
              </a:spcBef>
              <a:spcAft>
                <a:spcPts val="0"/>
              </a:spcAft>
              <a:buClr>
                <a:schemeClr val="lt1"/>
              </a:buClr>
              <a:buSzPts val="2800"/>
              <a:buNone/>
            </a:pPr>
            <a:r>
              <a:rPr lang="en-US" i="1" dirty="0">
                <a:latin typeface="Arial"/>
                <a:ea typeface="Arial"/>
                <a:cs typeface="Arial"/>
                <a:sym typeface="Arial"/>
              </a:rPr>
              <a:t>Sara Burley</a:t>
            </a:r>
            <a:endParaRPr dirty="0"/>
          </a:p>
          <a:p>
            <a:pPr marL="0" lvl="0" indent="0" algn="ctr" rtl="0">
              <a:lnSpc>
                <a:spcPct val="90000"/>
              </a:lnSpc>
              <a:spcBef>
                <a:spcPts val="1000"/>
              </a:spcBef>
              <a:spcAft>
                <a:spcPts val="0"/>
              </a:spcAft>
              <a:buClr>
                <a:schemeClr val="lt1"/>
              </a:buClr>
              <a:buSzPts val="2800"/>
              <a:buNone/>
            </a:pPr>
            <a:r>
              <a:rPr lang="en-US" i="1" dirty="0">
                <a:latin typeface="Arial"/>
                <a:ea typeface="Arial"/>
                <a:cs typeface="Arial"/>
                <a:sym typeface="Arial"/>
              </a:rPr>
              <a:t>Sarah Ortiz-Brown</a:t>
            </a:r>
            <a:endParaRPr dirty="0"/>
          </a:p>
          <a:p>
            <a:pPr marL="0" lvl="0" indent="0" algn="ctr" rtl="0">
              <a:lnSpc>
                <a:spcPct val="90000"/>
              </a:lnSpc>
              <a:spcBef>
                <a:spcPts val="1000"/>
              </a:spcBef>
              <a:spcAft>
                <a:spcPts val="0"/>
              </a:spcAft>
              <a:buClr>
                <a:schemeClr val="lt1"/>
              </a:buClr>
              <a:buSzPts val="3200"/>
              <a:buNone/>
            </a:pPr>
            <a:r>
              <a:rPr lang="en-US" sz="3200" dirty="0">
                <a:latin typeface="Arial"/>
                <a:ea typeface="Arial"/>
                <a:cs typeface="Arial"/>
                <a:sym typeface="Arial"/>
              </a:rPr>
              <a:t> </a:t>
            </a:r>
            <a:endParaRPr dirty="0"/>
          </a:p>
          <a:p>
            <a:pPr marL="0" lvl="0" indent="0" algn="ctr" rtl="0">
              <a:lnSpc>
                <a:spcPct val="90000"/>
              </a:lnSpc>
              <a:spcBef>
                <a:spcPts val="1000"/>
              </a:spcBef>
              <a:spcAft>
                <a:spcPts val="0"/>
              </a:spcAft>
              <a:buClr>
                <a:srgbClr val="66FF33"/>
              </a:buClr>
              <a:buSzPts val="2800"/>
              <a:buNone/>
            </a:pPr>
            <a:r>
              <a:rPr lang="en-US" u="sng" dirty="0">
                <a:solidFill>
                  <a:srgbClr val="66FF33"/>
                </a:solidFill>
                <a:latin typeface="Arial"/>
                <a:ea typeface="Arial"/>
                <a:cs typeface="Arial"/>
                <a:sym typeface="Arial"/>
              </a:rPr>
              <a:t>Membership and Outreach Committee </a:t>
            </a:r>
            <a:r>
              <a:rPr lang="en-US" u="sng" dirty="0">
                <a:solidFill>
                  <a:srgbClr val="66FF33"/>
                </a:solidFill>
              </a:rPr>
              <a:t>Co-</a:t>
            </a:r>
            <a:r>
              <a:rPr lang="en-US" u="sng" dirty="0">
                <a:solidFill>
                  <a:srgbClr val="66FF33"/>
                </a:solidFill>
                <a:latin typeface="Arial"/>
                <a:ea typeface="Arial"/>
                <a:cs typeface="Arial"/>
                <a:sym typeface="Arial"/>
              </a:rPr>
              <a:t>Chairs</a:t>
            </a:r>
            <a:endParaRPr dirty="0">
              <a:solidFill>
                <a:srgbClr val="66FF33"/>
              </a:solidFill>
              <a:latin typeface="Arial"/>
              <a:ea typeface="Arial"/>
              <a:cs typeface="Arial"/>
              <a:sym typeface="Arial"/>
            </a:endParaRPr>
          </a:p>
          <a:p>
            <a:pPr marL="0" lvl="0" indent="0" algn="ctr" rtl="0">
              <a:lnSpc>
                <a:spcPct val="90000"/>
              </a:lnSpc>
              <a:spcBef>
                <a:spcPts val="1000"/>
              </a:spcBef>
              <a:spcAft>
                <a:spcPts val="0"/>
              </a:spcAft>
              <a:buClr>
                <a:schemeClr val="lt1"/>
              </a:buClr>
              <a:buSzPts val="2800"/>
              <a:buNone/>
            </a:pPr>
            <a:r>
              <a:rPr lang="en-US" i="1" dirty="0">
                <a:latin typeface="Arial"/>
                <a:ea typeface="Arial"/>
                <a:cs typeface="Arial"/>
                <a:sym typeface="Arial"/>
              </a:rPr>
              <a:t>Allison Cuneo</a:t>
            </a:r>
            <a:endParaRPr dirty="0"/>
          </a:p>
          <a:p>
            <a:pPr marL="0" lvl="0" indent="0" algn="ctr" rtl="0">
              <a:lnSpc>
                <a:spcPct val="90000"/>
              </a:lnSpc>
              <a:spcBef>
                <a:spcPts val="1000"/>
              </a:spcBef>
              <a:spcAft>
                <a:spcPts val="0"/>
              </a:spcAft>
              <a:buClr>
                <a:schemeClr val="lt1"/>
              </a:buClr>
              <a:buSzPts val="2800"/>
              <a:buNone/>
            </a:pPr>
            <a:r>
              <a:rPr lang="en-US" i="1" dirty="0">
                <a:latin typeface="Arial"/>
                <a:ea typeface="Arial"/>
                <a:cs typeface="Arial"/>
                <a:sym typeface="Arial"/>
              </a:rPr>
              <a:t>Donna Kahoe</a:t>
            </a:r>
            <a:endParaRPr dirty="0"/>
          </a:p>
          <a:p>
            <a:pPr marL="109728" lvl="0" indent="0" algn="ctr" rtl="0">
              <a:lnSpc>
                <a:spcPct val="90000"/>
              </a:lnSpc>
              <a:spcBef>
                <a:spcPts val="1000"/>
              </a:spcBef>
              <a:spcAft>
                <a:spcPts val="0"/>
              </a:spcAft>
              <a:buClr>
                <a:schemeClr val="lt1"/>
              </a:buClr>
              <a:buSzPts val="3200"/>
              <a:buNone/>
            </a:pPr>
            <a:endParaRPr sz="3200" dirty="0">
              <a:latin typeface="Arial"/>
              <a:ea typeface="Arial"/>
              <a:cs typeface="Arial"/>
              <a:sym typeface="Arial"/>
            </a:endParaRPr>
          </a:p>
          <a:p>
            <a:pPr marL="109728" lvl="0" indent="0" algn="ctr" rtl="0">
              <a:lnSpc>
                <a:spcPct val="90000"/>
              </a:lnSpc>
              <a:spcBef>
                <a:spcPts val="1000"/>
              </a:spcBef>
              <a:spcAft>
                <a:spcPts val="0"/>
              </a:spcAft>
              <a:buClr>
                <a:schemeClr val="lt1"/>
              </a:buClr>
              <a:buSzPts val="3200"/>
              <a:buNone/>
            </a:pPr>
            <a:endParaRPr sz="3200" b="1" u="sng" dirty="0">
              <a:latin typeface="Arial"/>
              <a:ea typeface="Arial"/>
              <a:cs typeface="Arial"/>
              <a:sym typeface="Arial"/>
            </a:endParaRPr>
          </a:p>
          <a:p>
            <a:pPr marL="109728" lvl="0" indent="0" algn="ctr" rtl="0">
              <a:lnSpc>
                <a:spcPct val="90000"/>
              </a:lnSpc>
              <a:spcBef>
                <a:spcPts val="1000"/>
              </a:spcBef>
              <a:spcAft>
                <a:spcPts val="0"/>
              </a:spcAft>
              <a:buClr>
                <a:schemeClr val="lt1"/>
              </a:buClr>
              <a:buSzPts val="3200"/>
              <a:buNone/>
            </a:pPr>
            <a:endParaRPr sz="3200" i="1" dirty="0">
              <a:latin typeface="Arial"/>
              <a:ea typeface="Arial"/>
              <a:cs typeface="Arial"/>
              <a:sym typeface="Arial"/>
            </a:endParaRPr>
          </a:p>
          <a:p>
            <a:pPr marL="109728" lvl="0" indent="0" algn="ctr" rtl="0">
              <a:lnSpc>
                <a:spcPct val="90000"/>
              </a:lnSpc>
              <a:spcBef>
                <a:spcPts val="1000"/>
              </a:spcBef>
              <a:spcAft>
                <a:spcPts val="0"/>
              </a:spcAft>
              <a:buClr>
                <a:schemeClr val="lt1"/>
              </a:buClr>
              <a:buSzPts val="3200"/>
              <a:buNone/>
            </a:pPr>
            <a:endParaRPr sz="3200" i="1" dirty="0">
              <a:latin typeface="Arial"/>
              <a:ea typeface="Arial"/>
              <a:cs typeface="Arial"/>
              <a:sym typeface="Arial"/>
            </a:endParaRPr>
          </a:p>
          <a:p>
            <a:pPr marL="109728" lvl="0" indent="0" algn="ctr" rtl="0">
              <a:lnSpc>
                <a:spcPct val="90000"/>
              </a:lnSpc>
              <a:spcBef>
                <a:spcPts val="1000"/>
              </a:spcBef>
              <a:spcAft>
                <a:spcPts val="0"/>
              </a:spcAft>
              <a:buClr>
                <a:schemeClr val="lt1"/>
              </a:buClr>
              <a:buSzPts val="3200"/>
              <a:buNone/>
            </a:pPr>
            <a:endParaRPr sz="3200" b="1" i="1" dirty="0">
              <a:latin typeface="Arial"/>
              <a:ea typeface="Arial"/>
              <a:cs typeface="Arial"/>
              <a:sym typeface="Arial"/>
            </a:endParaRPr>
          </a:p>
          <a:p>
            <a:pPr marL="109728" lvl="0" indent="0" algn="l" rtl="0">
              <a:lnSpc>
                <a:spcPct val="90000"/>
              </a:lnSpc>
              <a:spcBef>
                <a:spcPts val="1000"/>
              </a:spcBef>
              <a:spcAft>
                <a:spcPts val="0"/>
              </a:spcAft>
              <a:buClr>
                <a:schemeClr val="lt1"/>
              </a:buClr>
              <a:buSzPts val="2400"/>
              <a:buNone/>
            </a:pPr>
            <a:endParaRPr sz="2400" dirty="0">
              <a:latin typeface="Times New Roman"/>
              <a:ea typeface="Times New Roman"/>
              <a:cs typeface="Times New Roman"/>
              <a:sym typeface="Times New Roman"/>
            </a:endParaRPr>
          </a:p>
          <a:p>
            <a:pPr marL="228600" lvl="0" indent="-50800" algn="l" rtl="0">
              <a:lnSpc>
                <a:spcPct val="90000"/>
              </a:lnSpc>
              <a:spcBef>
                <a:spcPts val="1000"/>
              </a:spcBef>
              <a:spcAft>
                <a:spcPts val="0"/>
              </a:spcAft>
              <a:buClr>
                <a:schemeClr val="lt1"/>
              </a:buClr>
              <a:buSzPts val="2800"/>
              <a:buNone/>
            </a:pPr>
            <a:endParaRP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6"/>
          <p:cNvSpPr txBox="1">
            <a:spLocks noGrp="1"/>
          </p:cNvSpPr>
          <p:nvPr>
            <p:ph type="title"/>
          </p:nvPr>
        </p:nvSpPr>
        <p:spPr>
          <a:xfrm>
            <a:off x="628650" y="927834"/>
            <a:ext cx="78867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4400"/>
              <a:buFont typeface="Arial"/>
              <a:buNone/>
            </a:pPr>
            <a:r>
              <a:rPr lang="en-US"/>
              <a:t>2021-2022 Committee Chairs</a:t>
            </a:r>
            <a:endParaRPr/>
          </a:p>
        </p:txBody>
      </p:sp>
      <p:sp>
        <p:nvSpPr>
          <p:cNvPr id="89" name="Google Shape;89;p6"/>
          <p:cNvSpPr txBox="1">
            <a:spLocks noGrp="1"/>
          </p:cNvSpPr>
          <p:nvPr>
            <p:ph type="body" idx="1"/>
          </p:nvPr>
        </p:nvSpPr>
        <p:spPr>
          <a:xfrm>
            <a:off x="628650" y="2653377"/>
            <a:ext cx="7886700" cy="3731112"/>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1000"/>
              </a:spcBef>
              <a:spcAft>
                <a:spcPts val="0"/>
              </a:spcAft>
              <a:buClr>
                <a:srgbClr val="66FF33"/>
              </a:buClr>
              <a:buSzPts val="2800"/>
              <a:buNone/>
            </a:pPr>
            <a:r>
              <a:rPr lang="en-US" u="sng" dirty="0">
                <a:solidFill>
                  <a:srgbClr val="66FF33"/>
                </a:solidFill>
              </a:rPr>
              <a:t>Members’ Choice Award Committee Chair</a:t>
            </a:r>
            <a:endParaRPr dirty="0"/>
          </a:p>
          <a:p>
            <a:pPr marL="0" lvl="0" indent="0" algn="ctr" rtl="0">
              <a:lnSpc>
                <a:spcPct val="90000"/>
              </a:lnSpc>
              <a:spcBef>
                <a:spcPts val="1000"/>
              </a:spcBef>
              <a:spcAft>
                <a:spcPts val="0"/>
              </a:spcAft>
              <a:buClr>
                <a:schemeClr val="lt1"/>
              </a:buClr>
              <a:buSzPts val="2800"/>
              <a:buNone/>
            </a:pPr>
            <a:r>
              <a:rPr lang="en-US" i="1" dirty="0"/>
              <a:t>Terri Garland</a:t>
            </a:r>
            <a:endParaRPr dirty="0"/>
          </a:p>
          <a:p>
            <a:pPr marL="0" lvl="0" indent="0" algn="ctr" rtl="0">
              <a:lnSpc>
                <a:spcPct val="90000"/>
              </a:lnSpc>
              <a:spcBef>
                <a:spcPts val="1000"/>
              </a:spcBef>
              <a:spcAft>
                <a:spcPts val="0"/>
              </a:spcAft>
              <a:buClr>
                <a:schemeClr val="lt1"/>
              </a:buClr>
              <a:buSzPts val="2800"/>
              <a:buNone/>
            </a:pPr>
            <a:endParaRPr dirty="0">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7"/>
          <p:cNvSpPr txBox="1">
            <a:spLocks noGrp="1"/>
          </p:cNvSpPr>
          <p:nvPr>
            <p:ph type="title"/>
          </p:nvPr>
        </p:nvSpPr>
        <p:spPr>
          <a:xfrm>
            <a:off x="584306" y="276234"/>
            <a:ext cx="78867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4400"/>
              <a:buFont typeface="Arial"/>
              <a:buNone/>
            </a:pPr>
            <a:r>
              <a:rPr lang="en-US" dirty="0"/>
              <a:t>Administrative Updates</a:t>
            </a:r>
            <a:endParaRPr dirty="0"/>
          </a:p>
        </p:txBody>
      </p:sp>
      <p:sp>
        <p:nvSpPr>
          <p:cNvPr id="95" name="Google Shape;95;p7"/>
          <p:cNvSpPr txBox="1">
            <a:spLocks noGrp="1"/>
          </p:cNvSpPr>
          <p:nvPr>
            <p:ph type="body" idx="1"/>
          </p:nvPr>
        </p:nvSpPr>
        <p:spPr>
          <a:xfrm>
            <a:off x="663819" y="1664853"/>
            <a:ext cx="3450981" cy="5024182"/>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lt1"/>
              </a:buClr>
              <a:buSzPct val="100000"/>
              <a:buNone/>
            </a:pPr>
            <a:r>
              <a:rPr lang="en-US" dirty="0"/>
              <a:t>Grapevine: </a:t>
            </a:r>
          </a:p>
          <a:p>
            <a:pPr indent="-457200" defTabSz="457200">
              <a:spcBef>
                <a:spcPts val="600"/>
              </a:spcBef>
              <a:buSzPct val="100000"/>
              <a:tabLst>
                <a:tab pos="228600" algn="l"/>
              </a:tabLst>
            </a:pPr>
            <a:r>
              <a:rPr lang="en-US" dirty="0"/>
              <a:t>New grant fund platform</a:t>
            </a:r>
          </a:p>
          <a:p>
            <a:pPr indent="-457200" defTabSz="457200">
              <a:spcBef>
                <a:spcPts val="600"/>
              </a:spcBef>
              <a:buSzPct val="100000"/>
              <a:tabLst>
                <a:tab pos="228600" algn="l"/>
              </a:tabLst>
            </a:pPr>
            <a:r>
              <a:rPr lang="en-US" dirty="0"/>
              <a:t>One transaction for membership</a:t>
            </a:r>
          </a:p>
          <a:p>
            <a:pPr indent="-457200" defTabSz="457200">
              <a:spcBef>
                <a:spcPts val="600"/>
              </a:spcBef>
              <a:buSzPct val="100000"/>
              <a:tabLst>
                <a:tab pos="228600" algn="l"/>
              </a:tabLst>
            </a:pPr>
            <a:r>
              <a:rPr lang="en-US" dirty="0"/>
              <a:t>Checks and payments from donor-advised funds accepted</a:t>
            </a:r>
          </a:p>
          <a:p>
            <a:pPr indent="-457200" defTabSz="457200">
              <a:spcBef>
                <a:spcPts val="600"/>
              </a:spcBef>
              <a:buSzPct val="100000"/>
              <a:tabLst>
                <a:tab pos="228600" algn="l"/>
              </a:tabLst>
            </a:pPr>
            <a:r>
              <a:rPr lang="en-US" dirty="0"/>
              <a:t>Matching donations </a:t>
            </a:r>
          </a:p>
          <a:p>
            <a:pPr indent="-457200" defTabSz="457200">
              <a:spcBef>
                <a:spcPts val="0"/>
              </a:spcBef>
              <a:buSzPct val="100000"/>
              <a:tabLst>
                <a:tab pos="228600" algn="l"/>
              </a:tabLst>
            </a:pPr>
            <a:endParaRPr lang="en-US" dirty="0"/>
          </a:p>
          <a:p>
            <a:pPr marL="228600" lvl="0" indent="-228600" algn="l" rtl="0">
              <a:lnSpc>
                <a:spcPct val="90000"/>
              </a:lnSpc>
              <a:spcBef>
                <a:spcPts val="0"/>
              </a:spcBef>
              <a:spcAft>
                <a:spcPts val="0"/>
              </a:spcAft>
              <a:buClr>
                <a:schemeClr val="lt1"/>
              </a:buClr>
              <a:buSzPct val="100000"/>
              <a:buChar char="•"/>
            </a:pPr>
            <a:endParaRPr lang="en-US" dirty="0"/>
          </a:p>
          <a:p>
            <a:pPr marL="228600" lvl="0" indent="-228600" algn="l" rtl="0">
              <a:lnSpc>
                <a:spcPct val="90000"/>
              </a:lnSpc>
              <a:spcBef>
                <a:spcPts val="0"/>
              </a:spcBef>
              <a:spcAft>
                <a:spcPts val="0"/>
              </a:spcAft>
              <a:buClr>
                <a:schemeClr val="lt1"/>
              </a:buClr>
              <a:buSzPct val="100000"/>
              <a:buChar char="•"/>
            </a:pPr>
            <a:endParaRPr lang="en-US" dirty="0"/>
          </a:p>
          <a:p>
            <a:pPr marL="685800" lvl="1" indent="-87630" algn="l" rtl="0">
              <a:lnSpc>
                <a:spcPct val="90000"/>
              </a:lnSpc>
              <a:spcBef>
                <a:spcPts val="500"/>
              </a:spcBef>
              <a:spcAft>
                <a:spcPts val="0"/>
              </a:spcAft>
              <a:buClr>
                <a:schemeClr val="lt1"/>
              </a:buClr>
              <a:buSzPct val="100000"/>
              <a:buNone/>
            </a:pPr>
            <a:endParaRPr dirty="0"/>
          </a:p>
        </p:txBody>
      </p:sp>
      <p:pic>
        <p:nvPicPr>
          <p:cNvPr id="6" name="Picture 5">
            <a:extLst>
              <a:ext uri="{FF2B5EF4-FFF2-40B4-BE49-F238E27FC236}">
                <a16:creationId xmlns:a16="http://schemas.microsoft.com/office/drawing/2014/main" id="{9752DBF0-B3B8-4D66-92C7-3775EE7CC365}"/>
              </a:ext>
            </a:extLst>
          </p:cNvPr>
          <p:cNvPicPr>
            <a:picLocks noChangeAspect="1"/>
          </p:cNvPicPr>
          <p:nvPr/>
        </p:nvPicPr>
        <p:blipFill>
          <a:blip r:embed="rId3"/>
          <a:stretch>
            <a:fillRect/>
          </a:stretch>
        </p:blipFill>
        <p:spPr>
          <a:xfrm>
            <a:off x="4376662" y="1426265"/>
            <a:ext cx="4625344" cy="5262770"/>
          </a:xfrm>
          <a:prstGeom prst="rect">
            <a:avLst/>
          </a:prstGeom>
          <a:ln>
            <a:noFill/>
          </a:ln>
          <a:effectLst>
            <a:softEdge rad="112500"/>
          </a:effectLst>
        </p:spPr>
      </p:pic>
    </p:spTree>
    <p:extLst>
      <p:ext uri="{BB962C8B-B14F-4D97-AF65-F5344CB8AC3E}">
        <p14:creationId xmlns:p14="http://schemas.microsoft.com/office/powerpoint/2010/main" val="31615093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7"/>
          <p:cNvSpPr txBox="1">
            <a:spLocks noGrp="1"/>
          </p:cNvSpPr>
          <p:nvPr>
            <p:ph type="title"/>
          </p:nvPr>
        </p:nvSpPr>
        <p:spPr>
          <a:xfrm>
            <a:off x="628650" y="430290"/>
            <a:ext cx="78867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4400"/>
              <a:buFont typeface="Arial"/>
              <a:buNone/>
            </a:pPr>
            <a:r>
              <a:rPr lang="en-US" dirty="0"/>
              <a:t>Administrative Updates</a:t>
            </a:r>
            <a:endParaRPr dirty="0"/>
          </a:p>
        </p:txBody>
      </p:sp>
      <p:sp>
        <p:nvSpPr>
          <p:cNvPr id="95" name="Google Shape;95;p7"/>
          <p:cNvSpPr txBox="1">
            <a:spLocks noGrp="1"/>
          </p:cNvSpPr>
          <p:nvPr>
            <p:ph type="body" idx="1"/>
          </p:nvPr>
        </p:nvSpPr>
        <p:spPr>
          <a:xfrm>
            <a:off x="663819" y="1490919"/>
            <a:ext cx="3450981" cy="5024182"/>
          </a:xfrm>
          <a:prstGeom prst="rect">
            <a:avLst/>
          </a:prstGeom>
          <a:noFill/>
          <a:ln>
            <a:noFill/>
          </a:ln>
        </p:spPr>
        <p:txBody>
          <a:bodyPr spcFirstLastPara="1" wrap="square" lIns="91425" tIns="45700" rIns="91425" bIns="45700" anchor="t" anchorCtr="0">
            <a:normAutofit/>
          </a:bodyPr>
          <a:lstStyle/>
          <a:p>
            <a:pPr indent="-457200">
              <a:spcBef>
                <a:spcPts val="0"/>
              </a:spcBef>
              <a:buSzPct val="100000"/>
            </a:pPr>
            <a:r>
              <a:rPr lang="en-US" dirty="0"/>
              <a:t>Refreshed website </a:t>
            </a:r>
          </a:p>
          <a:p>
            <a:pPr indent="-457200" defTabSz="457200">
              <a:spcBef>
                <a:spcPts val="600"/>
              </a:spcBef>
              <a:buSzPct val="100000"/>
              <a:tabLst>
                <a:tab pos="228600" algn="l"/>
              </a:tabLst>
            </a:pPr>
            <a:r>
              <a:rPr lang="en-US" dirty="0"/>
              <a:t>Handouts</a:t>
            </a:r>
          </a:p>
          <a:p>
            <a:pPr indent="-457200" defTabSz="457200">
              <a:spcBef>
                <a:spcPts val="600"/>
              </a:spcBef>
              <a:buSzPct val="100000"/>
              <a:tabLst>
                <a:tab pos="228600" algn="l"/>
              </a:tabLst>
            </a:pPr>
            <a:r>
              <a:rPr lang="en-US" dirty="0"/>
              <a:t>Grantee poster</a:t>
            </a:r>
          </a:p>
          <a:p>
            <a:pPr marL="228600" lvl="0" indent="-228600" algn="l" rtl="0">
              <a:lnSpc>
                <a:spcPct val="90000"/>
              </a:lnSpc>
              <a:spcBef>
                <a:spcPts val="0"/>
              </a:spcBef>
              <a:spcAft>
                <a:spcPts val="0"/>
              </a:spcAft>
              <a:buClr>
                <a:schemeClr val="lt1"/>
              </a:buClr>
              <a:buSzPct val="100000"/>
              <a:buChar char="•"/>
            </a:pPr>
            <a:endParaRPr lang="en-US" dirty="0"/>
          </a:p>
          <a:p>
            <a:pPr marL="228600" lvl="0" indent="-228600" algn="l" rtl="0">
              <a:lnSpc>
                <a:spcPct val="90000"/>
              </a:lnSpc>
              <a:spcBef>
                <a:spcPts val="0"/>
              </a:spcBef>
              <a:spcAft>
                <a:spcPts val="0"/>
              </a:spcAft>
              <a:buClr>
                <a:schemeClr val="lt1"/>
              </a:buClr>
              <a:buSzPct val="100000"/>
              <a:buChar char="•"/>
            </a:pPr>
            <a:endParaRPr lang="en-US" dirty="0"/>
          </a:p>
          <a:p>
            <a:pPr marL="685800" lvl="1" indent="-87630" algn="l" rtl="0">
              <a:lnSpc>
                <a:spcPct val="90000"/>
              </a:lnSpc>
              <a:spcBef>
                <a:spcPts val="500"/>
              </a:spcBef>
              <a:spcAft>
                <a:spcPts val="0"/>
              </a:spcAft>
              <a:buClr>
                <a:schemeClr val="lt1"/>
              </a:buClr>
              <a:buSzPct val="100000"/>
              <a:buNone/>
            </a:pPr>
            <a:endParaRPr dirty="0"/>
          </a:p>
        </p:txBody>
      </p:sp>
      <p:pic>
        <p:nvPicPr>
          <p:cNvPr id="3" name="Picture 2">
            <a:extLst>
              <a:ext uri="{FF2B5EF4-FFF2-40B4-BE49-F238E27FC236}">
                <a16:creationId xmlns:a16="http://schemas.microsoft.com/office/drawing/2014/main" id="{1A9A5677-CAA2-4EF0-B895-567A87889518}"/>
              </a:ext>
            </a:extLst>
          </p:cNvPr>
          <p:cNvPicPr>
            <a:picLocks noChangeAspect="1"/>
          </p:cNvPicPr>
          <p:nvPr/>
        </p:nvPicPr>
        <p:blipFill>
          <a:blip r:embed="rId3"/>
          <a:stretch>
            <a:fillRect/>
          </a:stretch>
        </p:blipFill>
        <p:spPr>
          <a:xfrm>
            <a:off x="4969564" y="1440537"/>
            <a:ext cx="3851395" cy="5357827"/>
          </a:xfrm>
          <a:prstGeom prst="rect">
            <a:avLst/>
          </a:prstGeom>
          <a:ln>
            <a:noFill/>
          </a:ln>
          <a:effectLst>
            <a:softEdge rad="112500"/>
          </a:effectLst>
        </p:spPr>
      </p:pic>
      <p:pic>
        <p:nvPicPr>
          <p:cNvPr id="5" name="Picture 4">
            <a:extLst>
              <a:ext uri="{FF2B5EF4-FFF2-40B4-BE49-F238E27FC236}">
                <a16:creationId xmlns:a16="http://schemas.microsoft.com/office/drawing/2014/main" id="{87064B47-5060-4EA4-8F2B-A9F0AD78F91A}"/>
              </a:ext>
            </a:extLst>
          </p:cNvPr>
          <p:cNvPicPr>
            <a:picLocks noChangeAspect="1"/>
          </p:cNvPicPr>
          <p:nvPr/>
        </p:nvPicPr>
        <p:blipFill>
          <a:blip r:embed="rId4"/>
          <a:stretch>
            <a:fillRect/>
          </a:stretch>
        </p:blipFill>
        <p:spPr>
          <a:xfrm>
            <a:off x="1050768" y="3268378"/>
            <a:ext cx="2677082" cy="3667539"/>
          </a:xfrm>
          <a:prstGeom prst="rect">
            <a:avLst/>
          </a:prstGeom>
          <a:ln>
            <a:noFill/>
          </a:ln>
          <a:effectLst>
            <a:softEdge rad="112500"/>
          </a:effectLst>
        </p:spPr>
      </p:pic>
    </p:spTree>
    <p:extLst>
      <p:ext uri="{BB962C8B-B14F-4D97-AF65-F5344CB8AC3E}">
        <p14:creationId xmlns:p14="http://schemas.microsoft.com/office/powerpoint/2010/main" val="1336259794"/>
      </p:ext>
    </p:extLst>
  </p:cSld>
  <p:clrMapOvr>
    <a:masterClrMapping/>
  </p:clrMapOvr>
</p:sld>
</file>

<file path=ppt/theme/theme1.xml><?xml version="1.0" encoding="utf-8"?>
<a:theme xmlns:a="http://schemas.openxmlformats.org/drawingml/2006/main" name="Title Slid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ection Titles">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oncourse">
  <a:themeElements>
    <a:clrScheme name="Concourse">
      <a:dk1>
        <a:srgbClr val="000000"/>
      </a:dk1>
      <a:lt1>
        <a:srgbClr val="FFFFFF"/>
      </a:lt1>
      <a:dk2>
        <a:srgbClr val="A7A7A7"/>
      </a:dk2>
      <a:lt2>
        <a:srgbClr val="535353"/>
      </a:lt2>
      <a:accent1>
        <a:srgbClr val="2DA2BF"/>
      </a:accent1>
      <a:accent2>
        <a:srgbClr val="DA1F28"/>
      </a:accent2>
      <a:accent3>
        <a:srgbClr val="EB641B"/>
      </a:accent3>
      <a:accent4>
        <a:srgbClr val="39639D"/>
      </a:accent4>
      <a:accent5>
        <a:srgbClr val="474B78"/>
      </a:accent5>
      <a:accent6>
        <a:srgbClr val="7D3C4A"/>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1323</TotalTime>
  <Words>1882</Words>
  <Application>Microsoft Office PowerPoint</Application>
  <PresentationFormat>On-screen Show (4:3)</PresentationFormat>
  <Paragraphs>370</Paragraphs>
  <Slides>51</Slides>
  <Notes>51</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51</vt:i4>
      </vt:variant>
    </vt:vector>
  </HeadingPairs>
  <TitlesOfParts>
    <vt:vector size="61" baseType="lpstr">
      <vt:lpstr>Courier New</vt:lpstr>
      <vt:lpstr>Calibri</vt:lpstr>
      <vt:lpstr>Wingdings</vt:lpstr>
      <vt:lpstr>Arial</vt:lpstr>
      <vt:lpstr>Times New Roman</vt:lpstr>
      <vt:lpstr>Lucida Sans</vt:lpstr>
      <vt:lpstr>Noto Sans Symbols</vt:lpstr>
      <vt:lpstr>Arial,Sans-Serif</vt:lpstr>
      <vt:lpstr>Title Slide</vt:lpstr>
      <vt:lpstr>Section Titles</vt:lpstr>
      <vt:lpstr>PowerPoint Presentation</vt:lpstr>
      <vt:lpstr>Welcome!</vt:lpstr>
      <vt:lpstr>Special Thanks to: </vt:lpstr>
      <vt:lpstr>General Membership Meeting  May 11, 2022</vt:lpstr>
      <vt:lpstr>2021-2022 Executive Board</vt:lpstr>
      <vt:lpstr>2021-2022 Committee Chairs</vt:lpstr>
      <vt:lpstr>2021-2022 Committee Chairs</vt:lpstr>
      <vt:lpstr>Administrative Updates</vt:lpstr>
      <vt:lpstr>Administrative Updates</vt:lpstr>
      <vt:lpstr>Help Wanted</vt:lpstr>
      <vt:lpstr>Circle Update – Grants to Date</vt:lpstr>
      <vt:lpstr>Finance Report</vt:lpstr>
      <vt:lpstr>Fund Balances</vt:lpstr>
      <vt:lpstr>BONUS GIVING $$$$$$$ 2021/2022 Sponsorships and Donations   </vt:lpstr>
      <vt:lpstr>Grant Committee Report</vt:lpstr>
      <vt:lpstr>2022 Grant Year Timeline</vt:lpstr>
      <vt:lpstr>Grant Process</vt:lpstr>
      <vt:lpstr>Grant Process</vt:lpstr>
      <vt:lpstr>Recommendations for 2022</vt:lpstr>
      <vt:lpstr>Chesapeake Therapeutic Riding  Safe Hearts at CTR 2022</vt:lpstr>
      <vt:lpstr>Ed Lally Foundation Inaugural Harford County Women's Mindfulness Retreat</vt:lpstr>
      <vt:lpstr>Edgewood Community Support Center Case Management</vt:lpstr>
      <vt:lpstr>Found in Faith Ministries Transportation Scholarship Applicants</vt:lpstr>
      <vt:lpstr>Girls on the Run</vt:lpstr>
      <vt:lpstr>Habitat for Humanity Susquehanna Empowering Women Through Shelter</vt:lpstr>
      <vt:lpstr>Harford County Education Foundation Littles University</vt:lpstr>
      <vt:lpstr>Harford Family House Child Care</vt:lpstr>
      <vt:lpstr>Homecoming Project Life Skills Group</vt:lpstr>
      <vt:lpstr>Humanim, Inc.  Infinity Center for Behavior Services of Harford County</vt:lpstr>
      <vt:lpstr>LASOS, Inc. Summer Program "Open up to the Community"</vt:lpstr>
      <vt:lpstr>Mason-Dixon Community Services Senior Outreach Program</vt:lpstr>
      <vt:lpstr>Sleep in Heavenly Peace  No Kid Sleeps on the Floor in Our Town! - Harford Co. Chapter</vt:lpstr>
      <vt:lpstr>TasteWise Kids Days of Taste at Havre de Grace Elementary School</vt:lpstr>
      <vt:lpstr>2022 Grant Awards Proposed</vt:lpstr>
      <vt:lpstr>PowerPoint Presentation</vt:lpstr>
      <vt:lpstr>And the Grant Total  for 2011 – 2022  Awards Is….</vt:lpstr>
      <vt:lpstr>PowerPoint Presentation</vt:lpstr>
      <vt:lpstr>Members’ Choice Award Update</vt:lpstr>
      <vt:lpstr>Members’ Choice Award</vt:lpstr>
      <vt:lpstr>Members’ Choice Award</vt:lpstr>
      <vt:lpstr>Membership and Outreach Committee Report</vt:lpstr>
      <vt:lpstr>Membership and Outreach Committee Members</vt:lpstr>
      <vt:lpstr>Membership</vt:lpstr>
      <vt:lpstr>PowerPoint Presentation</vt:lpstr>
      <vt:lpstr>Membership</vt:lpstr>
      <vt:lpstr>Giving Online</vt:lpstr>
      <vt:lpstr>Stay Connected!</vt:lpstr>
      <vt:lpstr>Upcoming Events  </vt:lpstr>
      <vt:lpstr>Closing Remarks</vt:lpstr>
      <vt:lpstr>PowerPoint Presentation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Jodi Davis</dc:creator>
  <cp:lastModifiedBy>Student - Kreis, Dylan C.</cp:lastModifiedBy>
  <cp:revision>569</cp:revision>
  <dcterms:modified xsi:type="dcterms:W3CDTF">2022-05-11T03:22:16Z</dcterms:modified>
</cp:coreProperties>
</file>