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44" r:id="rId1"/>
    <p:sldMasterId id="2147483759" r:id="rId2"/>
    <p:sldMasterId id="2147483771" r:id="rId3"/>
    <p:sldMasterId id="2147483791" r:id="rId4"/>
  </p:sldMasterIdLst>
  <p:notesMasterIdLst>
    <p:notesMasterId r:id="rId47"/>
  </p:notesMasterIdLst>
  <p:sldIdLst>
    <p:sldId id="507" r:id="rId5"/>
    <p:sldId id="475" r:id="rId6"/>
    <p:sldId id="353" r:id="rId7"/>
    <p:sldId id="323" r:id="rId8"/>
    <p:sldId id="516" r:id="rId9"/>
    <p:sldId id="392" r:id="rId10"/>
    <p:sldId id="497" r:id="rId11"/>
    <p:sldId id="431" r:id="rId12"/>
    <p:sldId id="354" r:id="rId13"/>
    <p:sldId id="498" r:id="rId14"/>
    <p:sldId id="474" r:id="rId15"/>
    <p:sldId id="514" r:id="rId16"/>
    <p:sldId id="515" r:id="rId17"/>
    <p:sldId id="453" r:id="rId18"/>
    <p:sldId id="473" r:id="rId19"/>
    <p:sldId id="490" r:id="rId20"/>
    <p:sldId id="432" r:id="rId21"/>
    <p:sldId id="472" r:id="rId22"/>
    <p:sldId id="510" r:id="rId23"/>
    <p:sldId id="455" r:id="rId24"/>
    <p:sldId id="511" r:id="rId25"/>
    <p:sldId id="429" r:id="rId26"/>
    <p:sldId id="491" r:id="rId27"/>
    <p:sldId id="355" r:id="rId28"/>
    <p:sldId id="504" r:id="rId29"/>
    <p:sldId id="505" r:id="rId30"/>
    <p:sldId id="513" r:id="rId31"/>
    <p:sldId id="512" r:id="rId32"/>
    <p:sldId id="489" r:id="rId33"/>
    <p:sldId id="449" r:id="rId34"/>
    <p:sldId id="409" r:id="rId35"/>
    <p:sldId id="493" r:id="rId36"/>
    <p:sldId id="447" r:id="rId37"/>
    <p:sldId id="448" r:id="rId38"/>
    <p:sldId id="508" r:id="rId39"/>
    <p:sldId id="499" r:id="rId40"/>
    <p:sldId id="500" r:id="rId41"/>
    <p:sldId id="469" r:id="rId42"/>
    <p:sldId id="501" r:id="rId43"/>
    <p:sldId id="503" r:id="rId44"/>
    <p:sldId id="496" r:id="rId45"/>
    <p:sldId id="430"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lvl9pPr>
  </p:defaultTextStyle>
  <p:extLst>
    <p:ext uri="{521415D9-36F7-43E2-AB2F-B90AF26B5E84}">
      <p14:sectionLst xmlns:p14="http://schemas.microsoft.com/office/powerpoint/2010/main">
        <p14:section name="Default Section" id="{36760F21-DCDB-4103-997F-2DCEB5306F29}">
          <p14:sldIdLst>
            <p14:sldId id="507"/>
            <p14:sldId id="475"/>
            <p14:sldId id="353"/>
            <p14:sldId id="323"/>
            <p14:sldId id="516"/>
            <p14:sldId id="392"/>
            <p14:sldId id="497"/>
            <p14:sldId id="431"/>
            <p14:sldId id="354"/>
            <p14:sldId id="498"/>
            <p14:sldId id="474"/>
            <p14:sldId id="514"/>
            <p14:sldId id="515"/>
            <p14:sldId id="453"/>
            <p14:sldId id="473"/>
            <p14:sldId id="490"/>
            <p14:sldId id="432"/>
            <p14:sldId id="472"/>
            <p14:sldId id="510"/>
            <p14:sldId id="455"/>
            <p14:sldId id="511"/>
            <p14:sldId id="429"/>
            <p14:sldId id="491"/>
            <p14:sldId id="355"/>
            <p14:sldId id="504"/>
            <p14:sldId id="505"/>
            <p14:sldId id="513"/>
            <p14:sldId id="512"/>
            <p14:sldId id="489"/>
            <p14:sldId id="449"/>
            <p14:sldId id="409"/>
            <p14:sldId id="493"/>
            <p14:sldId id="447"/>
            <p14:sldId id="448"/>
            <p14:sldId id="508"/>
            <p14:sldId id="499"/>
            <p14:sldId id="500"/>
            <p14:sldId id="469"/>
            <p14:sldId id="501"/>
            <p14:sldId id="503"/>
            <p14:sldId id="496"/>
            <p14:sldId id="430"/>
          </p14:sldIdLst>
        </p14:section>
        <p14:section name="Untitled Section" id="{A3F28CDA-62D0-4352-8559-2DAD62523A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2DA2BF"/>
    <a:srgbClr val="005493"/>
    <a:srgbClr val="0096FF"/>
    <a:srgbClr val="009193"/>
    <a:srgbClr val="2D2A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Lucida Sans Unicode"/>
          <a:ea typeface="Lucida Sans Unicode"/>
          <a:cs typeface="Lucida Sans Unicod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FE8"/>
          </a:solidFill>
        </a:fill>
      </a:tcStyle>
    </a:wholeTbl>
    <a:band2H>
      <a:tcTxStyle/>
      <a:tcStyle>
        <a:tcBdr/>
        <a:fill>
          <a:solidFill>
            <a:srgbClr val="E7F0F4"/>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Lucida Sans Unicode"/>
          <a:ea typeface="Lucida Sans Unicode"/>
          <a:cs typeface="Lucida Sans Unicod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2CB"/>
          </a:solidFill>
        </a:fill>
      </a:tcStyle>
    </a:wholeTbl>
    <a:band2H>
      <a:tcTxStyle/>
      <a:tcStyle>
        <a:tcBdr/>
        <a:fill>
          <a:solidFill>
            <a:srgbClr val="FBEAE7"/>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Lucida Sans Unicode"/>
          <a:ea typeface="Lucida Sans Unicode"/>
          <a:cs typeface="Lucida Sans Unicod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CDCE"/>
          </a:solidFill>
        </a:fill>
      </a:tcStyle>
    </a:wholeTbl>
    <a:band2H>
      <a:tcTxStyle/>
      <a:tcStyle>
        <a:tcBdr/>
        <a:fill>
          <a:solidFill>
            <a:srgbClr val="ECE7E8"/>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Lucida Sans Unicode"/>
          <a:ea typeface="Lucida Sans Unicode"/>
          <a:cs typeface="Lucida Sans Unicod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a:ea typeface="Helvetica"/>
          <a:cs typeface="Helvetic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Lucida Sans Unicode"/>
          <a:ea typeface="Lucida Sans Unicode"/>
          <a:cs typeface="Lucida Sans Unicod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Lucida Sans Unicode"/>
          <a:ea typeface="Lucida Sans Unicode"/>
          <a:cs typeface="Lucida Sans Unicod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Helvetica"/>
          <a:ea typeface="Helvetica"/>
          <a:cs typeface="Helvetic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Helvetica"/>
          <a:ea typeface="Helvetica"/>
          <a:cs typeface="Helvetic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40" autoAdjust="0"/>
    <p:restoredTop sz="94749" autoAdjust="0"/>
  </p:normalViewPr>
  <p:slideViewPr>
    <p:cSldViewPr snapToGrid="0" snapToObjects="1">
      <p:cViewPr varScale="1">
        <p:scale>
          <a:sx n="67" d="100"/>
          <a:sy n="67" d="100"/>
        </p:scale>
        <p:origin x="1572" y="60"/>
      </p:cViewPr>
      <p:guideLst>
        <p:guide orient="horz" pos="2160"/>
        <p:guide pos="2880"/>
      </p:guideLst>
    </p:cSldViewPr>
  </p:slideViewPr>
  <p:outlineViewPr>
    <p:cViewPr>
      <p:scale>
        <a:sx n="33" d="100"/>
        <a:sy n="33" d="100"/>
      </p:scale>
      <p:origin x="0" y="20472"/>
    </p:cViewPr>
  </p:outlineViewPr>
  <p:notesTextViewPr>
    <p:cViewPr>
      <p:scale>
        <a:sx n="100" d="100"/>
        <a:sy n="100" d="100"/>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92" name="Shape 1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52865895"/>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6964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We are</a:t>
            </a:r>
            <a:r>
              <a:rPr lang="en-US" baseline="0" dirty="0"/>
              <a:t> pivoting to adapt to changes necessitated by COVID-19</a:t>
            </a:r>
          </a:p>
          <a:p>
            <a:endParaRPr lang="en-US" baseline="0" dirty="0"/>
          </a:p>
          <a:p>
            <a:r>
              <a:rPr lang="en-US" baseline="0" dirty="0"/>
              <a:t>New opportunities are presented</a:t>
            </a:r>
          </a:p>
          <a:p>
            <a:endParaRPr lang="en-US" baseline="0" dirty="0"/>
          </a:p>
          <a:p>
            <a:r>
              <a:rPr lang="en-US" baseline="0" dirty="0"/>
              <a:t>Some uncertainty regarding events</a:t>
            </a:r>
          </a:p>
          <a:p>
            <a:endParaRPr lang="en-US" baseline="0" dirty="0"/>
          </a:p>
          <a:p>
            <a:r>
              <a:rPr lang="en-US" baseline="0" dirty="0"/>
              <a:t>We want to celebrate our successes, but we need to be safe</a:t>
            </a:r>
          </a:p>
          <a:p>
            <a:endParaRPr lang="en-US" baseline="0" dirty="0"/>
          </a:p>
          <a:p>
            <a:r>
              <a:rPr lang="en-US" baseline="0" dirty="0"/>
              <a:t>Committed to grant making, but celebrations may look different</a:t>
            </a:r>
            <a:endParaRPr lang="en-US" dirty="0"/>
          </a:p>
        </p:txBody>
      </p:sp>
    </p:spTree>
    <p:extLst>
      <p:ext uri="{BB962C8B-B14F-4D97-AF65-F5344CB8AC3E}">
        <p14:creationId xmlns:p14="http://schemas.microsoft.com/office/powerpoint/2010/main" val="369179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We are</a:t>
            </a:r>
            <a:r>
              <a:rPr lang="en-US" baseline="0" dirty="0"/>
              <a:t> pivoting to adapt to changes necessitated by COVID-19</a:t>
            </a:r>
          </a:p>
          <a:p>
            <a:endParaRPr lang="en-US" baseline="0" dirty="0"/>
          </a:p>
          <a:p>
            <a:r>
              <a:rPr lang="en-US" baseline="0" dirty="0"/>
              <a:t>New opportunities are presented</a:t>
            </a:r>
          </a:p>
          <a:p>
            <a:endParaRPr lang="en-US" baseline="0" dirty="0"/>
          </a:p>
          <a:p>
            <a:r>
              <a:rPr lang="en-US" baseline="0" dirty="0"/>
              <a:t>Some uncertainty regarding events</a:t>
            </a:r>
          </a:p>
          <a:p>
            <a:endParaRPr lang="en-US" baseline="0" dirty="0"/>
          </a:p>
          <a:p>
            <a:r>
              <a:rPr lang="en-US" baseline="0" dirty="0"/>
              <a:t>We want to celebrate our successes, but we need to be safe</a:t>
            </a:r>
          </a:p>
          <a:p>
            <a:endParaRPr lang="en-US" baseline="0" dirty="0"/>
          </a:p>
          <a:p>
            <a:r>
              <a:rPr lang="en-US" baseline="0" dirty="0"/>
              <a:t>Committed to grant making, but celebrations may look different</a:t>
            </a:r>
            <a:endParaRPr lang="en-US" dirty="0"/>
          </a:p>
        </p:txBody>
      </p:sp>
    </p:spTree>
    <p:extLst>
      <p:ext uri="{BB962C8B-B14F-4D97-AF65-F5344CB8AC3E}">
        <p14:creationId xmlns:p14="http://schemas.microsoft.com/office/powerpoint/2010/main" val="1890037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We are</a:t>
            </a:r>
            <a:r>
              <a:rPr lang="en-US" baseline="0" dirty="0"/>
              <a:t> pivoting to adapt to changes necessitated by COVID-19</a:t>
            </a:r>
          </a:p>
          <a:p>
            <a:endParaRPr lang="en-US" baseline="0" dirty="0"/>
          </a:p>
          <a:p>
            <a:r>
              <a:rPr lang="en-US" baseline="0" dirty="0"/>
              <a:t>New opportunities are presented</a:t>
            </a:r>
          </a:p>
          <a:p>
            <a:endParaRPr lang="en-US" baseline="0" dirty="0"/>
          </a:p>
          <a:p>
            <a:r>
              <a:rPr lang="en-US" baseline="0" dirty="0"/>
              <a:t>Some uncertainty regarding events</a:t>
            </a:r>
          </a:p>
          <a:p>
            <a:endParaRPr lang="en-US" baseline="0" dirty="0"/>
          </a:p>
          <a:p>
            <a:r>
              <a:rPr lang="en-US" baseline="0" dirty="0"/>
              <a:t>We want to celebrate our successes, but we need to be safe</a:t>
            </a:r>
          </a:p>
          <a:p>
            <a:endParaRPr lang="en-US" baseline="0" dirty="0"/>
          </a:p>
          <a:p>
            <a:r>
              <a:rPr lang="en-US" baseline="0" dirty="0"/>
              <a:t>Committed to grant making, but celebrations may look different</a:t>
            </a:r>
            <a:endParaRPr lang="en-US" dirty="0"/>
          </a:p>
        </p:txBody>
      </p:sp>
    </p:spTree>
    <p:extLst>
      <p:ext uri="{BB962C8B-B14F-4D97-AF65-F5344CB8AC3E}">
        <p14:creationId xmlns:p14="http://schemas.microsoft.com/office/powerpoint/2010/main" val="3242038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1246155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introduce Donna</a:t>
            </a:r>
          </a:p>
        </p:txBody>
      </p:sp>
    </p:spTree>
    <p:extLst>
      <p:ext uri="{BB962C8B-B14F-4D97-AF65-F5344CB8AC3E}">
        <p14:creationId xmlns:p14="http://schemas.microsoft.com/office/powerpoint/2010/main" val="344632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p:txBody>
      </p:sp>
    </p:spTree>
    <p:extLst>
      <p:ext uri="{BB962C8B-B14F-4D97-AF65-F5344CB8AC3E}">
        <p14:creationId xmlns:p14="http://schemas.microsoft.com/office/powerpoint/2010/main" val="1195916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 introduce Rosemary</a:t>
            </a:r>
          </a:p>
        </p:txBody>
      </p:sp>
    </p:spTree>
    <p:extLst>
      <p:ext uri="{BB962C8B-B14F-4D97-AF65-F5344CB8AC3E}">
        <p14:creationId xmlns:p14="http://schemas.microsoft.com/office/powerpoint/2010/main" val="352652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Rosemary</a:t>
            </a:r>
          </a:p>
        </p:txBody>
      </p:sp>
    </p:spTree>
    <p:extLst>
      <p:ext uri="{BB962C8B-B14F-4D97-AF65-F5344CB8AC3E}">
        <p14:creationId xmlns:p14="http://schemas.microsoft.com/office/powerpoint/2010/main" val="139161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introduce Tami</a:t>
            </a:r>
          </a:p>
        </p:txBody>
      </p:sp>
    </p:spTree>
    <p:extLst>
      <p:ext uri="{BB962C8B-B14F-4D97-AF65-F5344CB8AC3E}">
        <p14:creationId xmlns:p14="http://schemas.microsoft.com/office/powerpoint/2010/main" val="3846196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a:t>
            </a:r>
          </a:p>
        </p:txBody>
      </p:sp>
    </p:spTree>
    <p:extLst>
      <p:ext uri="{BB962C8B-B14F-4D97-AF65-F5344CB8AC3E}">
        <p14:creationId xmlns:p14="http://schemas.microsoft.com/office/powerpoint/2010/main" val="224924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400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a:t>
            </a:r>
          </a:p>
        </p:txBody>
      </p:sp>
    </p:spTree>
    <p:extLst>
      <p:ext uri="{BB962C8B-B14F-4D97-AF65-F5344CB8AC3E}">
        <p14:creationId xmlns:p14="http://schemas.microsoft.com/office/powerpoint/2010/main" val="257838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a:t>
            </a:r>
          </a:p>
        </p:txBody>
      </p:sp>
    </p:spTree>
    <p:extLst>
      <p:ext uri="{BB962C8B-B14F-4D97-AF65-F5344CB8AC3E}">
        <p14:creationId xmlns:p14="http://schemas.microsoft.com/office/powerpoint/2010/main" val="1598808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a:t>
            </a:r>
          </a:p>
        </p:txBody>
      </p:sp>
    </p:spTree>
    <p:extLst>
      <p:ext uri="{BB962C8B-B14F-4D97-AF65-F5344CB8AC3E}">
        <p14:creationId xmlns:p14="http://schemas.microsoft.com/office/powerpoint/2010/main" val="1171376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 introduce Lisa and Carol</a:t>
            </a:r>
          </a:p>
        </p:txBody>
      </p:sp>
    </p:spTree>
    <p:extLst>
      <p:ext uri="{BB962C8B-B14F-4D97-AF65-F5344CB8AC3E}">
        <p14:creationId xmlns:p14="http://schemas.microsoft.com/office/powerpoint/2010/main" val="1539311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Lisa/Carol</a:t>
            </a:r>
          </a:p>
          <a:p>
            <a:endParaRPr lang="en-US" dirty="0"/>
          </a:p>
          <a:p>
            <a:r>
              <a:rPr lang="en-US" dirty="0"/>
              <a:t>Stress importance  of membership – members = grants</a:t>
            </a:r>
          </a:p>
        </p:txBody>
      </p:sp>
    </p:spTree>
    <p:extLst>
      <p:ext uri="{BB962C8B-B14F-4D97-AF65-F5344CB8AC3E}">
        <p14:creationId xmlns:p14="http://schemas.microsoft.com/office/powerpoint/2010/main" val="3048871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Lisa/Carol</a:t>
            </a:r>
          </a:p>
          <a:p>
            <a:endParaRPr lang="en-US" dirty="0"/>
          </a:p>
          <a:p>
            <a:r>
              <a:rPr lang="en-US" dirty="0"/>
              <a:t>Important to maintain</a:t>
            </a:r>
            <a:r>
              <a:rPr lang="en-US" baseline="0" dirty="0"/>
              <a:t> a presence for membership</a:t>
            </a:r>
            <a:endParaRPr lang="en-US" dirty="0"/>
          </a:p>
        </p:txBody>
      </p:sp>
      <p:sp>
        <p:nvSpPr>
          <p:cNvPr id="4" name="Slide Number Placeholder 3"/>
          <p:cNvSpPr>
            <a:spLocks noGrp="1"/>
          </p:cNvSpPr>
          <p:nvPr>
            <p:ph type="sldNum" sz="quarter" idx="10"/>
          </p:nvPr>
        </p:nvSpPr>
        <p:spPr/>
        <p:txBody>
          <a:bodyPr/>
          <a:lstStyle/>
          <a:p>
            <a:fld id="{BB0AAA30-92F2-4E02-B937-A72EE9A9BFFE}" type="slidenum">
              <a:rPr lang="en-US" smtClean="0"/>
              <a:pPr/>
              <a:t>31</a:t>
            </a:fld>
            <a:endParaRPr lang="en-US" dirty="0"/>
          </a:p>
        </p:txBody>
      </p:sp>
    </p:spTree>
    <p:extLst>
      <p:ext uri="{BB962C8B-B14F-4D97-AF65-F5344CB8AC3E}">
        <p14:creationId xmlns:p14="http://schemas.microsoft.com/office/powerpoint/2010/main" val="755152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Lisa/Carol</a:t>
            </a:r>
          </a:p>
        </p:txBody>
      </p:sp>
    </p:spTree>
    <p:extLst>
      <p:ext uri="{BB962C8B-B14F-4D97-AF65-F5344CB8AC3E}">
        <p14:creationId xmlns:p14="http://schemas.microsoft.com/office/powerpoint/2010/main" val="2293889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Lisa/Carol</a:t>
            </a:r>
          </a:p>
        </p:txBody>
      </p:sp>
    </p:spTree>
    <p:extLst>
      <p:ext uri="{BB962C8B-B14F-4D97-AF65-F5344CB8AC3E}">
        <p14:creationId xmlns:p14="http://schemas.microsoft.com/office/powerpoint/2010/main" val="1518459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Lisa/Carol</a:t>
            </a:r>
          </a:p>
        </p:txBody>
      </p:sp>
    </p:spTree>
    <p:extLst>
      <p:ext uri="{BB962C8B-B14F-4D97-AF65-F5344CB8AC3E}">
        <p14:creationId xmlns:p14="http://schemas.microsoft.com/office/powerpoint/2010/main" val="3042502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 introduce Lisa and Carol</a:t>
            </a:r>
          </a:p>
        </p:txBody>
      </p:sp>
    </p:spTree>
    <p:extLst>
      <p:ext uri="{BB962C8B-B14F-4D97-AF65-F5344CB8AC3E}">
        <p14:creationId xmlns:p14="http://schemas.microsoft.com/office/powerpoint/2010/main" val="1276234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2293700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264138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introduce Tami</a:t>
            </a:r>
          </a:p>
        </p:txBody>
      </p:sp>
    </p:spTree>
    <p:extLst>
      <p:ext uri="{BB962C8B-B14F-4D97-AF65-F5344CB8AC3E}">
        <p14:creationId xmlns:p14="http://schemas.microsoft.com/office/powerpoint/2010/main" val="1728929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77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23810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2514339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64147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endParaRPr lang="en-US" dirty="0"/>
          </a:p>
          <a:p>
            <a:r>
              <a:rPr lang="en-US" dirty="0"/>
              <a:t>Very pleased</a:t>
            </a:r>
            <a:r>
              <a:rPr lang="en-US" baseline="0" dirty="0"/>
              <a:t> with </a:t>
            </a:r>
            <a:r>
              <a:rPr lang="en-US" baseline="0" dirty="0" err="1"/>
              <a:t>Growfund</a:t>
            </a:r>
            <a:endParaRPr lang="en-US" baseline="0" dirty="0"/>
          </a:p>
          <a:p>
            <a:endParaRPr lang="en-US" baseline="0" dirty="0"/>
          </a:p>
          <a:p>
            <a:r>
              <a:rPr lang="en-US" baseline="0" dirty="0"/>
              <a:t>New processes make administration simpler</a:t>
            </a:r>
            <a:endParaRPr lang="en-US" dirty="0"/>
          </a:p>
        </p:txBody>
      </p:sp>
    </p:spTree>
    <p:extLst>
      <p:ext uri="{BB962C8B-B14F-4D97-AF65-F5344CB8AC3E}">
        <p14:creationId xmlns:p14="http://schemas.microsoft.com/office/powerpoint/2010/main" val="172661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36164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Tree>
    <p:extLst>
      <p:ext uri="{BB962C8B-B14F-4D97-AF65-F5344CB8AC3E}">
        <p14:creationId xmlns:p14="http://schemas.microsoft.com/office/powerpoint/2010/main" val="195626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6" name="Shape 16"/>
          <p:cNvSpPr>
            <a:spLocks noGrp="1"/>
          </p:cNvSpPr>
          <p:nvPr>
            <p:ph type="title"/>
          </p:nvPr>
        </p:nvSpPr>
        <p:spPr>
          <a:xfrm>
            <a:off x="685800" y="1752600"/>
            <a:ext cx="7772400" cy="1829762"/>
          </a:xfrm>
          <a:prstGeom prst="rect">
            <a:avLst/>
          </a:prstGeom>
        </p:spPr>
        <p:txBody>
          <a:bodyPr anchor="b"/>
          <a:lstStyle>
            <a:lvl1pPr algn="r">
              <a:defRPr sz="4800" b="0">
                <a:solidFill>
                  <a:schemeClr val="bg1"/>
                </a:solidFill>
                <a:latin typeface="Lucida Sans Unicode"/>
                <a:ea typeface="Lucida Sans Unicode"/>
                <a:cs typeface="Lucida Sans Unicode"/>
                <a:sym typeface="Lucida Sans Unicode"/>
              </a:defRPr>
            </a:lvl1pPr>
          </a:lstStyle>
          <a:p>
            <a:r>
              <a:rPr dirty="0"/>
              <a:t>Title Text</a:t>
            </a:r>
          </a:p>
        </p:txBody>
      </p:sp>
      <p:sp>
        <p:nvSpPr>
          <p:cNvPr id="17" name="Shape 17"/>
          <p:cNvSpPr>
            <a:spLocks noGrp="1"/>
          </p:cNvSpPr>
          <p:nvPr>
            <p:ph type="body" sz="quarter" idx="1"/>
          </p:nvPr>
        </p:nvSpPr>
        <p:spPr>
          <a:xfrm>
            <a:off x="685800" y="3611607"/>
            <a:ext cx="7772400" cy="1199705"/>
          </a:xfrm>
          <a:prstGeom prst="rect">
            <a:avLst/>
          </a:prstGeom>
        </p:spPr>
        <p:txBody>
          <a:bodyPr/>
          <a:lstStyle>
            <a:lvl1pPr marR="64007" indent="0" algn="r" defTabSz="914400">
              <a:spcBef>
                <a:spcPts val="400"/>
              </a:spcBef>
              <a:buClrTx/>
              <a:buFontTx/>
              <a:defRPr sz="2700">
                <a:solidFill>
                  <a:schemeClr val="bg1"/>
                </a:solidFill>
                <a:latin typeface="Lucida Sans Unicode"/>
                <a:ea typeface="Lucida Sans Unicode"/>
                <a:cs typeface="Lucida Sans Unicode"/>
                <a:sym typeface="Lucida Sans Unicode"/>
              </a:defRPr>
            </a:lvl1pPr>
            <a:lvl2pPr marR="64007" indent="457200" algn="r" defTabSz="914400">
              <a:spcBef>
                <a:spcPts val="400"/>
              </a:spcBef>
              <a:buClrTx/>
              <a:buFontTx/>
              <a:defRPr sz="2700">
                <a:solidFill>
                  <a:schemeClr val="bg1"/>
                </a:solidFill>
                <a:latin typeface="Lucida Sans Unicode"/>
                <a:ea typeface="Lucida Sans Unicode"/>
                <a:cs typeface="Lucida Sans Unicode"/>
                <a:sym typeface="Lucida Sans Unicode"/>
              </a:defRPr>
            </a:lvl2pPr>
            <a:lvl3pPr marR="64007" indent="914400" algn="r" defTabSz="914400">
              <a:spcBef>
                <a:spcPts val="400"/>
              </a:spcBef>
              <a:buClrTx/>
              <a:buFontTx/>
              <a:defRPr sz="2700">
                <a:solidFill>
                  <a:schemeClr val="bg1"/>
                </a:solidFill>
                <a:latin typeface="Lucida Sans Unicode"/>
                <a:ea typeface="Lucida Sans Unicode"/>
                <a:cs typeface="Lucida Sans Unicode"/>
                <a:sym typeface="Lucida Sans Unicode"/>
              </a:defRPr>
            </a:lvl3pPr>
            <a:lvl4pPr marR="64007" indent="1371600" algn="r" defTabSz="914400">
              <a:spcBef>
                <a:spcPts val="400"/>
              </a:spcBef>
              <a:buClrTx/>
              <a:buFontTx/>
              <a:defRPr sz="2700">
                <a:solidFill>
                  <a:schemeClr val="bg1"/>
                </a:solidFill>
                <a:latin typeface="Lucida Sans Unicode"/>
                <a:ea typeface="Lucida Sans Unicode"/>
                <a:cs typeface="Lucida Sans Unicode"/>
                <a:sym typeface="Lucida Sans Unicode"/>
              </a:defRPr>
            </a:lvl4pPr>
            <a:lvl5pPr marR="64007" indent="1828800" algn="r" defTabSz="914400">
              <a:spcBef>
                <a:spcPts val="400"/>
              </a:spcBef>
              <a:buClrTx/>
              <a:buFontTx/>
              <a:defRPr sz="2700">
                <a:solidFill>
                  <a:schemeClr val="bg1"/>
                </a:solidFill>
                <a:latin typeface="Lucida Sans Unicode"/>
                <a:ea typeface="Lucida Sans Unicode"/>
                <a:cs typeface="Lucida Sans Unicode"/>
                <a:sym typeface="Lucida Sans Unicod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 name="Shape 23"/>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extLst>
      <p:ext uri="{BB962C8B-B14F-4D97-AF65-F5344CB8AC3E}">
        <p14:creationId xmlns:p14="http://schemas.microsoft.com/office/powerpoint/2010/main" val="317570559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DC87-40EB-A544-8191-1B8B82024A2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829DF1-C34C-D84A-B10E-156D4745362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B2BD74-F722-0644-A8BB-0EC92892398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2C327F-6B31-A348-AF81-461DB6FFCBB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7A944C-8693-5F40-8713-FE83DBD213B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9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F8AB-7C43-A145-8768-FFFE1C6F54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666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F333-968B-A349-A307-DFFCD483E35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E45829-FD83-804F-9FE4-0DB919C4A4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7B64CC-BEAD-FC49-B027-8C0E2EA8ED6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20921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A8D2-9CC9-4B47-8AB0-23D790E9FDD3}"/>
              </a:ext>
            </a:extLst>
          </p:cNvPr>
          <p:cNvSpPr>
            <a:spLocks noGrp="1"/>
          </p:cNvSpPr>
          <p:nvPr>
            <p:ph type="title"/>
          </p:nvPr>
        </p:nvSpPr>
        <p:spPr>
          <a:xfrm>
            <a:off x="630238" y="457200"/>
            <a:ext cx="2949575"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7238AD9-DF29-7144-AE9F-DF67BDF8BD6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12F43E-3A04-B347-84DB-2A49EF30FA0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71844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FDEE-3270-A942-B7D7-7C2EFC78A55A}"/>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F5C04AA-FF21-0B4B-B255-11F9DB0C35D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993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A54B-5A7A-9446-8711-90B52ED34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9651C-40B4-D847-964C-E3535CD65A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541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F8382-1688-514F-90F1-DB89DDAE54F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4C673B-B2EF-B64D-9F0F-F6F87A02F7F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77257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4498-0B7A-7445-BC3C-BBD91DACE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70BA1-7D80-9447-83DD-E5654EF9D4A6}"/>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4B548C-65F3-7B49-B53B-51F5669E3E04}"/>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666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287-8F70-1E42-B46E-C342A990969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DE6396-31F6-6341-A436-EC23C9DB585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0D4B34-1725-EA4E-809A-452ABC3B68C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4A4185-85A1-D747-81D0-3A5CB13E0A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37D2CC7-74E1-DE45-918B-57C09916004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04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_AND_BODY_1">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200"/>
          </a:xfrm>
          <a:prstGeom prst="rect">
            <a:avLst/>
          </a:prstGeom>
          <a:noFill/>
          <a:ln>
            <a:noFill/>
          </a:ln>
        </p:spPr>
        <p:txBody>
          <a:bodyPr lIns="68575" tIns="68575" rIns="68575" bIns="68575" anchor="b" anchorCtr="0"/>
          <a:lstStyle>
            <a:lvl1pPr rtl="0">
              <a:spcBef>
                <a:spcPts val="0"/>
              </a:spcBef>
              <a:buClr>
                <a:srgbClr val="666666"/>
              </a:buClr>
              <a:buSzPct val="100000"/>
              <a:buNone/>
              <a:defRPr sz="3000" b="0">
                <a:solidFill>
                  <a:srgbClr val="666666"/>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21" name="Shape 21"/>
          <p:cNvSpPr txBox="1">
            <a:spLocks noGrp="1"/>
          </p:cNvSpPr>
          <p:nvPr>
            <p:ph type="body" idx="1"/>
          </p:nvPr>
        </p:nvSpPr>
        <p:spPr>
          <a:xfrm>
            <a:off x="457200" y="1600201"/>
            <a:ext cx="8229600" cy="4967599"/>
          </a:xfrm>
          <a:prstGeom prst="rect">
            <a:avLst/>
          </a:prstGeom>
          <a:noFill/>
          <a:ln>
            <a:noFill/>
          </a:ln>
        </p:spPr>
        <p:txBody>
          <a:bodyPr lIns="91425" tIns="91425" rIns="91425" bIns="91425" anchor="t" anchorCtr="0"/>
          <a:lstStyle>
            <a:lvl1pPr rtl="0">
              <a:spcBef>
                <a:spcPts val="0"/>
              </a:spcBef>
              <a:buClr>
                <a:srgbClr val="A1CC89"/>
              </a:buClr>
              <a:buSzPct val="90000"/>
              <a:defRPr sz="2000" b="1">
                <a:solidFill>
                  <a:srgbClr val="666666"/>
                </a:solidFill>
              </a:defRPr>
            </a:lvl1pPr>
            <a:lvl2pPr rtl="0">
              <a:spcBef>
                <a:spcPts val="0"/>
              </a:spcBef>
              <a:buClr>
                <a:srgbClr val="A1CC89"/>
              </a:buClr>
              <a:buSzPct val="88888"/>
              <a:defRPr sz="1800" b="1">
                <a:solidFill>
                  <a:srgbClr val="666666"/>
                </a:solidFill>
              </a:defRPr>
            </a:lvl2pPr>
            <a:lvl3pPr rtl="0">
              <a:spcBef>
                <a:spcPts val="0"/>
              </a:spcBef>
              <a:buClr>
                <a:srgbClr val="A1CC89"/>
              </a:buClr>
              <a:buSzPct val="88888"/>
              <a:defRPr sz="1800">
                <a:solidFill>
                  <a:srgbClr val="666666"/>
                </a:solidFill>
              </a:defRPr>
            </a:lvl3pPr>
            <a:lvl4pPr rtl="0">
              <a:spcBef>
                <a:spcPts val="0"/>
              </a:spcBef>
              <a:buClr>
                <a:srgbClr val="A1CC89"/>
              </a:buClr>
              <a:buSzPct val="88888"/>
              <a:defRPr sz="1800">
                <a:solidFill>
                  <a:srgbClr val="666666"/>
                </a:solidFill>
              </a:defRPr>
            </a:lvl4pPr>
            <a:lvl5pPr rtl="0">
              <a:spcBef>
                <a:spcPts val="0"/>
              </a:spcBef>
              <a:buClr>
                <a:srgbClr val="A1CC89"/>
              </a:buClr>
              <a:buSzPct val="88888"/>
              <a:defRPr sz="1800">
                <a:solidFill>
                  <a:srgbClr val="666666"/>
                </a:solidFill>
              </a:defRPr>
            </a:lvl5pPr>
            <a:lvl6pPr rtl="0">
              <a:spcBef>
                <a:spcPts val="0"/>
              </a:spcBef>
              <a:buClr>
                <a:srgbClr val="A1CC89"/>
              </a:buClr>
              <a:buSzPct val="88888"/>
              <a:defRPr sz="1800">
                <a:solidFill>
                  <a:srgbClr val="666666"/>
                </a:solidFill>
              </a:defRPr>
            </a:lvl6pPr>
            <a:lvl7pPr rtl="0">
              <a:spcBef>
                <a:spcPts val="0"/>
              </a:spcBef>
              <a:buClr>
                <a:srgbClr val="A1CC89"/>
              </a:buClr>
              <a:buSzPct val="88888"/>
              <a:defRPr sz="1800">
                <a:solidFill>
                  <a:srgbClr val="666666"/>
                </a:solidFill>
              </a:defRPr>
            </a:lvl7pPr>
            <a:lvl8pPr rtl="0">
              <a:spcBef>
                <a:spcPts val="0"/>
              </a:spcBef>
              <a:buClr>
                <a:srgbClr val="A1CC89"/>
              </a:buClr>
              <a:buSzPct val="88888"/>
              <a:defRPr sz="1800">
                <a:solidFill>
                  <a:srgbClr val="666666"/>
                </a:solidFill>
              </a:defRPr>
            </a:lvl8pPr>
            <a:lvl9pPr rtl="0">
              <a:spcBef>
                <a:spcPts val="0"/>
              </a:spcBef>
              <a:buClr>
                <a:srgbClr val="A1CC89"/>
              </a:buClr>
              <a:buSzPct val="88888"/>
              <a:defRPr sz="1800">
                <a:solidFill>
                  <a:srgbClr val="666666"/>
                </a:solidFill>
              </a:defRPr>
            </a:lvl9pPr>
          </a:lstStyle>
          <a:p>
            <a:endParaRPr/>
          </a:p>
        </p:txBody>
      </p:sp>
    </p:spTree>
    <p:extLst>
      <p:ext uri="{BB962C8B-B14F-4D97-AF65-F5344CB8AC3E}">
        <p14:creationId xmlns:p14="http://schemas.microsoft.com/office/powerpoint/2010/main" val="1600355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3DB4-FC47-9040-B77C-B0A8D47A54D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3181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90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DB62-72D6-9640-A66B-DAFBDD2719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DA3D94-B2EF-8C44-972A-397D2E46A94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0B58D-AB07-C544-B22B-09439D709D8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11463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3761-4F3D-6A48-A1EC-2977141823E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DC51B-C707-E343-BE1E-37C6DF95E09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7659C-FA59-D34B-B06D-FF8C88E985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44711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2" name="Shape 32"/>
          <p:cNvSpPr>
            <a:spLocks noGrp="1"/>
          </p:cNvSpPr>
          <p:nvPr>
            <p:ph type="sldNum" sz="quarter" idx="2"/>
          </p:nvPr>
        </p:nvSpPr>
        <p:spPr>
          <a:xfrm>
            <a:off x="8752386" y="6526848"/>
            <a:ext cx="260647" cy="246221"/>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85626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_AND_BODY_1">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200"/>
          </a:xfrm>
          <a:prstGeom prst="rect">
            <a:avLst/>
          </a:prstGeom>
          <a:noFill/>
          <a:ln>
            <a:noFill/>
          </a:ln>
        </p:spPr>
        <p:txBody>
          <a:bodyPr lIns="68575" tIns="68575" rIns="68575" bIns="68575" anchor="b" anchorCtr="0"/>
          <a:lstStyle>
            <a:lvl1pPr rtl="0">
              <a:spcBef>
                <a:spcPts val="0"/>
              </a:spcBef>
              <a:buClr>
                <a:srgbClr val="666666"/>
              </a:buClr>
              <a:buSzPct val="100000"/>
              <a:buNone/>
              <a:defRPr sz="3000" b="0">
                <a:solidFill>
                  <a:srgbClr val="666666"/>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21" name="Shape 21"/>
          <p:cNvSpPr txBox="1">
            <a:spLocks noGrp="1"/>
          </p:cNvSpPr>
          <p:nvPr>
            <p:ph type="body" idx="1"/>
          </p:nvPr>
        </p:nvSpPr>
        <p:spPr>
          <a:xfrm>
            <a:off x="457200" y="1600201"/>
            <a:ext cx="8229600" cy="4967599"/>
          </a:xfrm>
          <a:prstGeom prst="rect">
            <a:avLst/>
          </a:prstGeom>
          <a:noFill/>
          <a:ln>
            <a:noFill/>
          </a:ln>
        </p:spPr>
        <p:txBody>
          <a:bodyPr lIns="91425" tIns="91425" rIns="91425" bIns="91425" anchor="t" anchorCtr="0"/>
          <a:lstStyle>
            <a:lvl1pPr rtl="0">
              <a:spcBef>
                <a:spcPts val="0"/>
              </a:spcBef>
              <a:buClr>
                <a:srgbClr val="A1CC89"/>
              </a:buClr>
              <a:buSzPct val="90000"/>
              <a:defRPr sz="2000" b="1">
                <a:solidFill>
                  <a:srgbClr val="666666"/>
                </a:solidFill>
              </a:defRPr>
            </a:lvl1pPr>
            <a:lvl2pPr rtl="0">
              <a:spcBef>
                <a:spcPts val="0"/>
              </a:spcBef>
              <a:buClr>
                <a:srgbClr val="A1CC89"/>
              </a:buClr>
              <a:buSzPct val="88888"/>
              <a:defRPr sz="1800" b="1">
                <a:solidFill>
                  <a:srgbClr val="666666"/>
                </a:solidFill>
              </a:defRPr>
            </a:lvl2pPr>
            <a:lvl3pPr rtl="0">
              <a:spcBef>
                <a:spcPts val="0"/>
              </a:spcBef>
              <a:buClr>
                <a:srgbClr val="A1CC89"/>
              </a:buClr>
              <a:buSzPct val="88888"/>
              <a:defRPr sz="1800">
                <a:solidFill>
                  <a:srgbClr val="666666"/>
                </a:solidFill>
              </a:defRPr>
            </a:lvl3pPr>
            <a:lvl4pPr rtl="0">
              <a:spcBef>
                <a:spcPts val="0"/>
              </a:spcBef>
              <a:buClr>
                <a:srgbClr val="A1CC89"/>
              </a:buClr>
              <a:buSzPct val="88888"/>
              <a:defRPr sz="1800">
                <a:solidFill>
                  <a:srgbClr val="666666"/>
                </a:solidFill>
              </a:defRPr>
            </a:lvl4pPr>
            <a:lvl5pPr rtl="0">
              <a:spcBef>
                <a:spcPts val="0"/>
              </a:spcBef>
              <a:buClr>
                <a:srgbClr val="A1CC89"/>
              </a:buClr>
              <a:buSzPct val="88888"/>
              <a:defRPr sz="1800">
                <a:solidFill>
                  <a:srgbClr val="666666"/>
                </a:solidFill>
              </a:defRPr>
            </a:lvl5pPr>
            <a:lvl6pPr rtl="0">
              <a:spcBef>
                <a:spcPts val="0"/>
              </a:spcBef>
              <a:buClr>
                <a:srgbClr val="A1CC89"/>
              </a:buClr>
              <a:buSzPct val="88888"/>
              <a:defRPr sz="1800">
                <a:solidFill>
                  <a:srgbClr val="666666"/>
                </a:solidFill>
              </a:defRPr>
            </a:lvl6pPr>
            <a:lvl7pPr rtl="0">
              <a:spcBef>
                <a:spcPts val="0"/>
              </a:spcBef>
              <a:buClr>
                <a:srgbClr val="A1CC89"/>
              </a:buClr>
              <a:buSzPct val="88888"/>
              <a:defRPr sz="1800">
                <a:solidFill>
                  <a:srgbClr val="666666"/>
                </a:solidFill>
              </a:defRPr>
            </a:lvl7pPr>
            <a:lvl8pPr rtl="0">
              <a:spcBef>
                <a:spcPts val="0"/>
              </a:spcBef>
              <a:buClr>
                <a:srgbClr val="A1CC89"/>
              </a:buClr>
              <a:buSzPct val="88888"/>
              <a:defRPr sz="1800">
                <a:solidFill>
                  <a:srgbClr val="666666"/>
                </a:solidFill>
              </a:defRPr>
            </a:lvl8pPr>
            <a:lvl9pPr rtl="0">
              <a:spcBef>
                <a:spcPts val="0"/>
              </a:spcBef>
              <a:buClr>
                <a:srgbClr val="A1CC89"/>
              </a:buClr>
              <a:buSzPct val="88888"/>
              <a:defRPr sz="1800">
                <a:solidFill>
                  <a:srgbClr val="666666"/>
                </a:solidFill>
              </a:defRPr>
            </a:lvl9pPr>
          </a:lstStyle>
          <a:p>
            <a:endParaRPr/>
          </a:p>
        </p:txBody>
      </p:sp>
    </p:spTree>
    <p:extLst>
      <p:ext uri="{BB962C8B-B14F-4D97-AF65-F5344CB8AC3E}">
        <p14:creationId xmlns:p14="http://schemas.microsoft.com/office/powerpoint/2010/main" val="1181911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GF-blurred-background-blue.png"/>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563432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30" name="Shape 30"/>
          <p:cNvSpPr>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4736568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GF-blurred-background-blue.png"/>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46809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30" name="Shape 3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9790783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47B7-ECC4-CB4A-9125-A6AC2560F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38453-9D89-BF46-8897-45FA5BB5C77B}"/>
              </a:ext>
            </a:extLst>
          </p:cNvPr>
          <p:cNvSpPr>
            <a:spLocks noGrp="1"/>
          </p:cNvSpPr>
          <p:nvPr>
            <p:ph idx="1"/>
          </p:nvPr>
        </p:nvSpPr>
        <p:spPr/>
        <p:txBody>
          <a:bodyPr/>
          <a:lstStyle>
            <a:lvl2pPr marL="685800" indent="-228600">
              <a:buFont typeface="Wingdings" panose="05000000000000000000" pitchFamily="2" charset="2"/>
              <a:buChar char="§"/>
              <a:defRPr/>
            </a:lvl2pPr>
            <a:lvl3pPr marL="1143000" indent="-228600">
              <a:buFont typeface="Courier New" panose="02070309020205020404" pitchFamily="49" charset="0"/>
              <a:buChar char="o"/>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ü"/>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401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072FA-CF7A-6A43-A265-655E0829DF61}"/>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66B7B75-D384-4E4E-A77D-DA97A27E482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8521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47B7-ECC4-CB4A-9125-A6AC2560F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38453-9D89-BF46-8897-45FA5BB5C77B}"/>
              </a:ext>
            </a:extLst>
          </p:cNvPr>
          <p:cNvSpPr>
            <a:spLocks noGrp="1"/>
          </p:cNvSpPr>
          <p:nvPr>
            <p:ph idx="1"/>
          </p:nvPr>
        </p:nvSpPr>
        <p:spPr/>
        <p:txBody>
          <a:bodyPr/>
          <a:lstStyle>
            <a:lvl2pPr marL="685800" indent="-228600">
              <a:buFont typeface="Wingdings" panose="05000000000000000000" pitchFamily="2" charset="2"/>
              <a:buChar char="§"/>
              <a:defRPr/>
            </a:lvl2pPr>
            <a:lvl3pPr marL="1143000" indent="-228600">
              <a:buFont typeface="Courier New" panose="02070309020205020404" pitchFamily="49" charset="0"/>
              <a:buChar char="o"/>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ü"/>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84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34FD-7C62-3D4B-A57A-0A1B27CD1C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A9067-6FF3-8A4A-AF4C-D19BBB158A16}"/>
              </a:ext>
            </a:extLst>
          </p:cNvPr>
          <p:cNvSpPr>
            <a:spLocks noGrp="1"/>
          </p:cNvSpPr>
          <p:nvPr>
            <p:ph type="body" idx="1"/>
          </p:nvPr>
        </p:nvSpPr>
        <p:spPr>
          <a:xfrm>
            <a:off x="623888" y="4589463"/>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78826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32AA1-252F-9740-BB26-39B7D08220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B8E4D5-0058-5246-8FE4-5B14EA12F70D}"/>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4C9654-5D9C-CC44-BDD2-65786FD720F6}"/>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8897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3.emf"/><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6.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4.pn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7.jpg"/><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DA2BF"/>
            </a:gs>
            <a:gs pos="35000">
              <a:srgbClr val="177BA9"/>
            </a:gs>
            <a:gs pos="59000">
              <a:srgbClr val="005493">
                <a:alpha val="80000"/>
              </a:srgbClr>
            </a:gs>
            <a:gs pos="100000">
              <a:srgbClr val="00ADB6">
                <a:alpha val="56000"/>
              </a:srgbClr>
            </a:gs>
          </a:gsLst>
          <a:lin ang="54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66B4DCB-358C-C045-A893-110ECA001692}"/>
              </a:ext>
            </a:extLst>
          </p:cNvPr>
          <p:cNvGrpSpPr/>
          <p:nvPr userDrawn="1"/>
        </p:nvGrpSpPr>
        <p:grpSpPr>
          <a:xfrm>
            <a:off x="1286368" y="382641"/>
            <a:ext cx="6571265" cy="6063176"/>
            <a:chOff x="1350495" y="562708"/>
            <a:chExt cx="6136738" cy="5662246"/>
          </a:xfrm>
        </p:grpSpPr>
        <p:sp>
          <p:nvSpPr>
            <p:cNvPr id="8" name="Rectangle 7">
              <a:extLst>
                <a:ext uri="{FF2B5EF4-FFF2-40B4-BE49-F238E27FC236}">
                  <a16:creationId xmlns:a16="http://schemas.microsoft.com/office/drawing/2014/main" id="{96841586-7F09-7C46-A5BD-15A2DD29E780}"/>
                </a:ext>
              </a:extLst>
            </p:cNvPr>
            <p:cNvSpPr/>
            <p:nvPr/>
          </p:nvSpPr>
          <p:spPr>
            <a:xfrm>
              <a:off x="1350495" y="562708"/>
              <a:ext cx="6136738" cy="5662246"/>
            </a:xfrm>
            <a:prstGeom prst="rect">
              <a:avLst/>
            </a:prstGeom>
            <a:solidFill>
              <a:srgbClr val="FFFFFF"/>
            </a:solidFill>
            <a:ln w="244475" cap="rnd">
              <a:solidFill>
                <a:srgbClr val="2DA2BF"/>
              </a:solidFill>
              <a:prstDash val="solid"/>
              <a:round/>
            </a:ln>
            <a:effectLst>
              <a:outerShdw blurRad="127000" sx="103000" sy="103000" algn="ctr" rotWithShape="0">
                <a:srgbClr val="00206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endParaRPr>
            </a:p>
          </p:txBody>
        </p:sp>
        <p:pic>
          <p:nvPicPr>
            <p:cNvPr id="9" name="Picture 8">
              <a:extLst>
                <a:ext uri="{FF2B5EF4-FFF2-40B4-BE49-F238E27FC236}">
                  <a16:creationId xmlns:a16="http://schemas.microsoft.com/office/drawing/2014/main" id="{F8606520-C12C-754D-AA6B-45BE162B4B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6430" y="885103"/>
              <a:ext cx="5104868" cy="5017456"/>
            </a:xfrm>
            <a:prstGeom prst="rect">
              <a:avLst/>
            </a:prstGeom>
            <a:effectLst/>
          </p:spPr>
        </p:pic>
      </p:grpSp>
    </p:spTree>
    <p:extLst>
      <p:ext uri="{BB962C8B-B14F-4D97-AF65-F5344CB8AC3E}">
        <p14:creationId xmlns:p14="http://schemas.microsoft.com/office/powerpoint/2010/main" val="2000723751"/>
      </p:ext>
    </p:extLst>
  </p:cSld>
  <p:clrMap bg1="lt1" tx1="dk1" bg2="lt2" tx2="dk2" accent1="accent1" accent2="accent2" accent3="accent3" accent4="accent4" accent5="accent5" accent6="accent6" hlink="hlink" folHlink="folHlink"/>
  <p:sldLayoutIdLst>
    <p:sldLayoutId id="2147483786" r:id="rId1"/>
    <p:sldLayoutId id="2147483788" r:id="rId2"/>
    <p:sldLayoutId id="2147483724" r:id="rId3"/>
    <p:sldLayoutId id="2147483789" r:id="rId4"/>
    <p:sldLayoutId id="2147483790"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85585-A1D4-3C4A-9C95-0B9EF33BE8CF}"/>
              </a:ext>
            </a:extLst>
          </p:cNvPr>
          <p:cNvSpPr>
            <a:spLocks noGrp="1"/>
          </p:cNvSpPr>
          <p:nvPr>
            <p:ph type="title"/>
          </p:nvPr>
        </p:nvSpPr>
        <p:spPr>
          <a:xfrm>
            <a:off x="628650" y="927834"/>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3234AA-C719-1946-9CF4-A3ACAD8BA488}"/>
              </a:ext>
            </a:extLst>
          </p:cNvPr>
          <p:cNvSpPr>
            <a:spLocks noGrp="1"/>
          </p:cNvSpPr>
          <p:nvPr>
            <p:ph type="body" idx="1"/>
          </p:nvPr>
        </p:nvSpPr>
        <p:spPr>
          <a:xfrm>
            <a:off x="628650" y="2388334"/>
            <a:ext cx="7886700" cy="37311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243314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hf sldNum="0" hdr="0" ftr="0"/>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4DEB7-715E-3C4D-A62D-F0678ADACEC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FD6B0A-513E-0C49-901B-72DC99FCB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8481EDB4-B29E-E14F-8B4A-450A2946331F}"/>
              </a:ext>
            </a:extLst>
          </p:cNvPr>
          <p:cNvGrpSpPr/>
          <p:nvPr userDrawn="1"/>
        </p:nvGrpSpPr>
        <p:grpSpPr>
          <a:xfrm>
            <a:off x="-9525" y="-24383"/>
            <a:ext cx="9163050" cy="1057846"/>
            <a:chOff x="-9525" y="-24383"/>
            <a:chExt cx="9163050" cy="1057846"/>
          </a:xfrm>
        </p:grpSpPr>
        <p:grpSp>
          <p:nvGrpSpPr>
            <p:cNvPr id="8" name="Group 137">
              <a:extLst>
                <a:ext uri="{FF2B5EF4-FFF2-40B4-BE49-F238E27FC236}">
                  <a16:creationId xmlns:a16="http://schemas.microsoft.com/office/drawing/2014/main" id="{B9C8239D-4239-6C44-AB8B-3F36636AF2E0}"/>
                </a:ext>
              </a:extLst>
            </p:cNvPr>
            <p:cNvGrpSpPr/>
            <p:nvPr/>
          </p:nvGrpSpPr>
          <p:grpSpPr>
            <a:xfrm>
              <a:off x="-6097" y="-24383"/>
              <a:ext cx="9156194" cy="1048513"/>
              <a:chOff x="0" y="0"/>
              <a:chExt cx="13022141" cy="1491218"/>
            </a:xfrm>
          </p:grpSpPr>
          <p:pic>
            <p:nvPicPr>
              <p:cNvPr id="12" name="image.png">
                <a:extLst>
                  <a:ext uri="{FF2B5EF4-FFF2-40B4-BE49-F238E27FC236}">
                    <a16:creationId xmlns:a16="http://schemas.microsoft.com/office/drawing/2014/main" id="{DD1CA3B9-EE05-9743-AF2A-E88C6056E536}"/>
                  </a:ext>
                </a:extLst>
              </p:cNvPr>
              <p:cNvPicPr>
                <a:picLocks noChangeAspect="1"/>
              </p:cNvPicPr>
              <p:nvPr/>
            </p:nvPicPr>
            <p:blipFill>
              <a:blip r:embed="rId11"/>
              <a:stretch>
                <a:fillRect/>
              </a:stretch>
            </p:blipFill>
            <p:spPr>
              <a:xfrm>
                <a:off x="0" y="0"/>
                <a:ext cx="12996130" cy="1491218"/>
              </a:xfrm>
              <a:prstGeom prst="rect">
                <a:avLst/>
              </a:prstGeom>
              <a:ln w="12700" cap="flat">
                <a:noFill/>
                <a:miter lim="400000"/>
              </a:ln>
              <a:effectLst/>
            </p:spPr>
          </p:pic>
          <p:pic>
            <p:nvPicPr>
              <p:cNvPr id="13" name="image.png">
                <a:extLst>
                  <a:ext uri="{FF2B5EF4-FFF2-40B4-BE49-F238E27FC236}">
                    <a16:creationId xmlns:a16="http://schemas.microsoft.com/office/drawing/2014/main" id="{8004C894-1165-E94C-A898-852B3632216E}"/>
                  </a:ext>
                </a:extLst>
              </p:cNvPr>
              <p:cNvPicPr>
                <a:picLocks noChangeAspect="1"/>
              </p:cNvPicPr>
              <p:nvPr/>
            </p:nvPicPr>
            <p:blipFill>
              <a:blip r:embed="rId12"/>
              <a:stretch>
                <a:fillRect/>
              </a:stretch>
            </p:blipFill>
            <p:spPr>
              <a:xfrm>
                <a:off x="0" y="104038"/>
                <a:ext cx="13022141" cy="1291811"/>
              </a:xfrm>
              <a:prstGeom prst="rect">
                <a:avLst/>
              </a:prstGeom>
              <a:ln w="12700" cap="flat">
                <a:noFill/>
                <a:miter lim="400000"/>
              </a:ln>
              <a:effectLst/>
            </p:spPr>
          </p:pic>
        </p:grpSp>
        <p:grpSp>
          <p:nvGrpSpPr>
            <p:cNvPr id="9" name="Group 8">
              <a:extLst>
                <a:ext uri="{FF2B5EF4-FFF2-40B4-BE49-F238E27FC236}">
                  <a16:creationId xmlns:a16="http://schemas.microsoft.com/office/drawing/2014/main" id="{EAC6C2B6-2FBB-E947-BDFE-12C877867179}"/>
                </a:ext>
              </a:extLst>
            </p:cNvPr>
            <p:cNvGrpSpPr/>
            <p:nvPr/>
          </p:nvGrpSpPr>
          <p:grpSpPr>
            <a:xfrm>
              <a:off x="-9525" y="-7938"/>
              <a:ext cx="9163050" cy="1041401"/>
              <a:chOff x="-9525" y="-7938"/>
              <a:chExt cx="9163050" cy="1041401"/>
            </a:xfrm>
          </p:grpSpPr>
          <p:sp>
            <p:nvSpPr>
              <p:cNvPr id="10" name="Shape 133">
                <a:extLst>
                  <a:ext uri="{FF2B5EF4-FFF2-40B4-BE49-F238E27FC236}">
                    <a16:creationId xmlns:a16="http://schemas.microsoft.com/office/drawing/2014/main" id="{592A0B64-A866-F64A-B247-D9FE52E46411}"/>
                  </a:ext>
                </a:extLst>
              </p:cNvPr>
              <p:cNvSpPr/>
              <p:nvPr/>
            </p:nvSpPr>
            <p:spPr>
              <a:xfrm>
                <a:off x="-9525" y="-7938"/>
                <a:ext cx="9163050"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p:spPr>
            <p:txBody>
              <a:bodyPr lIns="50799" tIns="50799" rIns="50799" bIns="50799" anchor="ctr"/>
              <a:lstStyle/>
              <a:p>
                <a:pPr defTabSz="584179">
                  <a:defRPr sz="3413">
                    <a:solidFill>
                      <a:srgbClr val="FFFFFF"/>
                    </a:solidFill>
                  </a:defRPr>
                </a:pPr>
                <a:endParaRPr sz="2400"/>
              </a:p>
            </p:txBody>
          </p:sp>
          <p:sp>
            <p:nvSpPr>
              <p:cNvPr id="11" name="Shape 134">
                <a:extLst>
                  <a:ext uri="{FF2B5EF4-FFF2-40B4-BE49-F238E27FC236}">
                    <a16:creationId xmlns:a16="http://schemas.microsoft.com/office/drawing/2014/main" id="{5657425D-FBF1-9341-86D7-21027127F0C3}"/>
                  </a:ext>
                </a:extLst>
              </p:cNvPr>
              <p:cNvSpPr/>
              <p:nvPr/>
            </p:nvSpPr>
            <p:spPr>
              <a:xfrm>
                <a:off x="4381500" y="-7938"/>
                <a:ext cx="4762501" cy="607212"/>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p:spPr>
            <p:txBody>
              <a:bodyPr lIns="50799" tIns="50799" rIns="50799" bIns="50799" anchor="ctr"/>
              <a:lstStyle/>
              <a:p>
                <a:pPr defTabSz="584179">
                  <a:defRPr sz="3413">
                    <a:solidFill>
                      <a:srgbClr val="FFFFFF"/>
                    </a:solidFill>
                  </a:defRPr>
                </a:pPr>
                <a:endParaRPr sz="2400"/>
              </a:p>
            </p:txBody>
          </p:sp>
        </p:grpSp>
      </p:grpSp>
      <p:pic>
        <p:nvPicPr>
          <p:cNvPr id="14" name="Picture 13" descr="C:\Documents and Settings\jdavis\Local Settings\Temporary Internet Files\Content.Outlook\LJA38MVU\WGCLogoCLIENT-ksm.jpg">
            <a:extLst>
              <a:ext uri="{FF2B5EF4-FFF2-40B4-BE49-F238E27FC236}">
                <a16:creationId xmlns:a16="http://schemas.microsoft.com/office/drawing/2014/main" id="{989618BC-1EF6-9040-A7E2-DB7E4E36735A}"/>
              </a:ext>
            </a:extLst>
          </p:cNvPr>
          <p:cNvPicPr/>
          <p:nvPr userDrawn="1"/>
        </p:nvPicPr>
        <p:blipFill>
          <a:blip r:embed="rId13" cstate="print"/>
          <a:stretch>
            <a:fillRect/>
          </a:stretch>
        </p:blipFill>
        <p:spPr bwMode="auto">
          <a:xfrm>
            <a:off x="7793501" y="5674149"/>
            <a:ext cx="1114865" cy="1029106"/>
          </a:xfrm>
          <a:prstGeom prst="rect">
            <a:avLst/>
          </a:prstGeom>
          <a:noFill/>
          <a:ln w="9525">
            <a:noFill/>
            <a:miter lim="800000"/>
            <a:headEnd/>
            <a:tailEnd/>
          </a:ln>
        </p:spPr>
      </p:pic>
    </p:spTree>
    <p:extLst>
      <p:ext uri="{BB962C8B-B14F-4D97-AF65-F5344CB8AC3E}">
        <p14:creationId xmlns:p14="http://schemas.microsoft.com/office/powerpoint/2010/main" val="229970331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hf sldNum="0" hdr="0" ftr="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DA2BF"/>
            </a:gs>
            <a:gs pos="35000">
              <a:srgbClr val="177BA9"/>
            </a:gs>
            <a:gs pos="59000">
              <a:srgbClr val="005493">
                <a:alpha val="80000"/>
              </a:srgbClr>
            </a:gs>
            <a:gs pos="100000">
              <a:srgbClr val="00ADB6">
                <a:alpha val="56000"/>
              </a:srgbClr>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841586-7F09-7C46-A5BD-15A2DD29E780}"/>
              </a:ext>
            </a:extLst>
          </p:cNvPr>
          <p:cNvSpPr/>
          <p:nvPr/>
        </p:nvSpPr>
        <p:spPr>
          <a:xfrm>
            <a:off x="1286368" y="382641"/>
            <a:ext cx="6571265" cy="6063176"/>
          </a:xfrm>
          <a:prstGeom prst="rect">
            <a:avLst/>
          </a:prstGeom>
          <a:solidFill>
            <a:srgbClr val="FFFFFF"/>
          </a:solidFill>
          <a:ln w="244475" cap="rnd">
            <a:solidFill>
              <a:srgbClr val="2DA2BF"/>
            </a:solidFill>
            <a:prstDash val="solid"/>
            <a:round/>
          </a:ln>
          <a:effectLst>
            <a:outerShdw blurRad="127000" sx="103000" sy="103000" algn="ctr" rotWithShape="0">
              <a:srgbClr val="00206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endParaRPr>
          </a:p>
        </p:txBody>
      </p:sp>
      <p:pic>
        <p:nvPicPr>
          <p:cNvPr id="9" name="Picture 8">
            <a:extLst>
              <a:ext uri="{FF2B5EF4-FFF2-40B4-BE49-F238E27FC236}">
                <a16:creationId xmlns:a16="http://schemas.microsoft.com/office/drawing/2014/main" id="{F8606520-C12C-754D-AA6B-45BE162B4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0075" y="727864"/>
            <a:ext cx="5023851" cy="5372730"/>
          </a:xfrm>
          <a:prstGeom prst="rect">
            <a:avLst/>
          </a:prstGeom>
          <a:effectLst/>
        </p:spPr>
      </p:pic>
    </p:spTree>
    <p:extLst>
      <p:ext uri="{BB962C8B-B14F-4D97-AF65-F5344CB8AC3E}">
        <p14:creationId xmlns:p14="http://schemas.microsoft.com/office/powerpoint/2010/main" val="32408563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01306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malat\Downloads\IMG_05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15739" y="2667000"/>
            <a:ext cx="4963934" cy="1107996"/>
          </a:xfrm>
          <a:prstGeom prst="rect">
            <a:avLst/>
          </a:prstGeom>
        </p:spPr>
        <p:txBody>
          <a:bodyPr wrap="square">
            <a:spAutoFit/>
          </a:bodyPr>
          <a:lstStyle/>
          <a:p>
            <a:r>
              <a:rPr lang="en-US" sz="6600" b="1" dirty="0">
                <a:solidFill>
                  <a:srgbClr val="00B050"/>
                </a:solidFill>
                <a:latin typeface="Arial" panose="020B0604020202020204" pitchFamily="34" charset="0"/>
                <a:cs typeface="Arial" panose="020B0604020202020204" pitchFamily="34" charset="0"/>
              </a:rPr>
              <a:t>$402,067.30</a:t>
            </a:r>
            <a:endParaRPr lang="en-US" sz="6600" b="1" dirty="0">
              <a:solidFill>
                <a:srgbClr val="00B050"/>
              </a:solidFill>
            </a:endParaRPr>
          </a:p>
        </p:txBody>
      </p:sp>
    </p:spTree>
    <p:extLst>
      <p:ext uri="{BB962C8B-B14F-4D97-AF65-F5344CB8AC3E}">
        <p14:creationId xmlns:p14="http://schemas.microsoft.com/office/powerpoint/2010/main" val="1239306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Growfund</a:t>
            </a:r>
            <a:r>
              <a:rPr lang="en-US" dirty="0" smtClean="0"/>
              <a:t> Changes</a:t>
            </a:r>
            <a:endParaRPr lang="en-US" dirty="0"/>
          </a:p>
        </p:txBody>
      </p:sp>
      <p:sp>
        <p:nvSpPr>
          <p:cNvPr id="3" name="Content Placeholder 2"/>
          <p:cNvSpPr>
            <a:spLocks noGrp="1"/>
          </p:cNvSpPr>
          <p:nvPr>
            <p:ph idx="1"/>
          </p:nvPr>
        </p:nvSpPr>
        <p:spPr/>
        <p:txBody>
          <a:bodyPr>
            <a:normAutofit/>
          </a:bodyPr>
          <a:lstStyle/>
          <a:p>
            <a:r>
              <a:rPr lang="en-US" dirty="0" smtClean="0"/>
              <a:t>Changes to </a:t>
            </a:r>
            <a:r>
              <a:rPr lang="en-US" dirty="0"/>
              <a:t>reduce risks and processing times that accompany paper and manual </a:t>
            </a:r>
            <a:r>
              <a:rPr lang="en-US" dirty="0" smtClean="0"/>
              <a:t>processing.</a:t>
            </a:r>
          </a:p>
          <a:p>
            <a:pPr marL="0" indent="0">
              <a:buNone/>
            </a:pPr>
            <a:endParaRPr lang="en-US" dirty="0" smtClean="0"/>
          </a:p>
          <a:p>
            <a:r>
              <a:rPr lang="en-US" dirty="0" smtClean="0"/>
              <a:t>Hard copy checks not accepted after March 1</a:t>
            </a:r>
            <a:r>
              <a:rPr lang="en-US" baseline="30000" dirty="0" smtClean="0"/>
              <a:t>st</a:t>
            </a:r>
            <a:r>
              <a:rPr lang="en-US" dirty="0" smtClean="0"/>
              <a:t> from unregistered contributors.</a:t>
            </a:r>
          </a:p>
          <a:p>
            <a:endParaRPr lang="en-US" dirty="0" smtClean="0"/>
          </a:p>
          <a:p>
            <a:r>
              <a:rPr lang="en-US" dirty="0" smtClean="0"/>
              <a:t>Tax letters only available to registered contributors.</a:t>
            </a:r>
          </a:p>
          <a:p>
            <a:endParaRPr lang="en-US" dirty="0"/>
          </a:p>
          <a:p>
            <a:pPr marL="0" indent="0">
              <a:buNone/>
            </a:pPr>
            <a:endParaRPr lang="en-US" dirty="0"/>
          </a:p>
        </p:txBody>
      </p:sp>
    </p:spTree>
    <p:extLst>
      <p:ext uri="{BB962C8B-B14F-4D97-AF65-F5344CB8AC3E}">
        <p14:creationId xmlns:p14="http://schemas.microsoft.com/office/powerpoint/2010/main" val="1793167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Growfund</a:t>
            </a:r>
            <a:r>
              <a:rPr lang="en-US" dirty="0" smtClean="0"/>
              <a:t> Changes 3/1/21</a:t>
            </a:r>
            <a:endParaRPr lang="en-US" dirty="0"/>
          </a:p>
        </p:txBody>
      </p:sp>
      <p:sp>
        <p:nvSpPr>
          <p:cNvPr id="3" name="Content Placeholder 2"/>
          <p:cNvSpPr>
            <a:spLocks noGrp="1"/>
          </p:cNvSpPr>
          <p:nvPr>
            <p:ph idx="1"/>
          </p:nvPr>
        </p:nvSpPr>
        <p:spPr/>
        <p:txBody>
          <a:bodyPr>
            <a:normAutofit/>
          </a:bodyPr>
          <a:lstStyle/>
          <a:p>
            <a:r>
              <a:rPr lang="en-US" dirty="0" smtClean="0"/>
              <a:t>Donate by credit </a:t>
            </a:r>
            <a:r>
              <a:rPr lang="en-US" dirty="0"/>
              <a:t>card, </a:t>
            </a:r>
            <a:r>
              <a:rPr lang="en-US" dirty="0" smtClean="0"/>
              <a:t>e-check </a:t>
            </a:r>
            <a:r>
              <a:rPr lang="en-US" dirty="0"/>
              <a:t>or </a:t>
            </a:r>
            <a:r>
              <a:rPr lang="en-US" dirty="0" err="1"/>
              <a:t>interaccount</a:t>
            </a:r>
            <a:r>
              <a:rPr lang="en-US" dirty="0"/>
              <a:t> </a:t>
            </a:r>
            <a:r>
              <a:rPr lang="en-US" dirty="0" smtClean="0"/>
              <a:t>transfer (open a personal </a:t>
            </a:r>
            <a:r>
              <a:rPr lang="en-US" dirty="0" err="1" smtClean="0"/>
              <a:t>Growfund</a:t>
            </a:r>
            <a:r>
              <a:rPr lang="en-US" dirty="0" smtClean="0"/>
              <a:t> account and transfer to WGC)</a:t>
            </a:r>
          </a:p>
          <a:p>
            <a:r>
              <a:rPr lang="en-US" dirty="0" smtClean="0"/>
              <a:t>Registered </a:t>
            </a:r>
            <a:r>
              <a:rPr lang="en-US" dirty="0" err="1" smtClean="0"/>
              <a:t>Growfund</a:t>
            </a:r>
            <a:r>
              <a:rPr lang="en-US" dirty="0" smtClean="0"/>
              <a:t> users:</a:t>
            </a:r>
          </a:p>
          <a:p>
            <a:pPr lvl="1"/>
            <a:r>
              <a:rPr lang="en-US" dirty="0" smtClean="0">
                <a:solidFill>
                  <a:srgbClr val="66FF33"/>
                </a:solidFill>
              </a:rPr>
              <a:t>Paper checks accepted</a:t>
            </a:r>
          </a:p>
          <a:p>
            <a:pPr lvl="1"/>
            <a:r>
              <a:rPr lang="en-US" dirty="0" smtClean="0">
                <a:solidFill>
                  <a:srgbClr val="66FF33"/>
                </a:solidFill>
              </a:rPr>
              <a:t>Paper checks under </a:t>
            </a:r>
            <a:r>
              <a:rPr lang="en-US" dirty="0">
                <a:solidFill>
                  <a:srgbClr val="66FF33"/>
                </a:solidFill>
              </a:rPr>
              <a:t>$</a:t>
            </a:r>
            <a:r>
              <a:rPr lang="en-US" dirty="0" smtClean="0">
                <a:solidFill>
                  <a:srgbClr val="66FF33"/>
                </a:solidFill>
              </a:rPr>
              <a:t>5,000 - $</a:t>
            </a:r>
            <a:r>
              <a:rPr lang="en-US" dirty="0">
                <a:solidFill>
                  <a:srgbClr val="66FF33"/>
                </a:solidFill>
              </a:rPr>
              <a:t>20 processing </a:t>
            </a:r>
            <a:r>
              <a:rPr lang="en-US" dirty="0" smtClean="0">
                <a:solidFill>
                  <a:srgbClr val="66FF33"/>
                </a:solidFill>
              </a:rPr>
              <a:t>fee</a:t>
            </a:r>
          </a:p>
          <a:p>
            <a:pPr lvl="1"/>
            <a:r>
              <a:rPr lang="en-US" dirty="0">
                <a:solidFill>
                  <a:srgbClr val="66FF33"/>
                </a:solidFill>
              </a:rPr>
              <a:t>C</a:t>
            </a:r>
            <a:r>
              <a:rPr lang="en-US" dirty="0" smtClean="0">
                <a:solidFill>
                  <a:srgbClr val="66FF33"/>
                </a:solidFill>
              </a:rPr>
              <a:t>ontribute </a:t>
            </a:r>
            <a:r>
              <a:rPr lang="en-US" dirty="0">
                <a:solidFill>
                  <a:srgbClr val="66FF33"/>
                </a:solidFill>
              </a:rPr>
              <a:t>via wire </a:t>
            </a:r>
            <a:r>
              <a:rPr lang="en-US" dirty="0" smtClean="0">
                <a:solidFill>
                  <a:srgbClr val="66FF33"/>
                </a:solidFill>
              </a:rPr>
              <a:t>transfers </a:t>
            </a:r>
            <a:r>
              <a:rPr lang="en-US" dirty="0">
                <a:solidFill>
                  <a:srgbClr val="66FF33"/>
                </a:solidFill>
              </a:rPr>
              <a:t>and transfers from external </a:t>
            </a:r>
            <a:r>
              <a:rPr lang="en-US" dirty="0" smtClean="0">
                <a:solidFill>
                  <a:srgbClr val="66FF33"/>
                </a:solidFill>
              </a:rPr>
              <a:t>donor advised funds (DAF)</a:t>
            </a:r>
            <a:endParaRPr lang="en-US" dirty="0">
              <a:solidFill>
                <a:srgbClr val="66FF33"/>
              </a:solidFill>
            </a:endParaRPr>
          </a:p>
          <a:p>
            <a:pPr marL="0" indent="0">
              <a:buNone/>
            </a:pPr>
            <a:endParaRPr lang="en-US" dirty="0"/>
          </a:p>
        </p:txBody>
      </p:sp>
    </p:spTree>
    <p:extLst>
      <p:ext uri="{BB962C8B-B14F-4D97-AF65-F5344CB8AC3E}">
        <p14:creationId xmlns:p14="http://schemas.microsoft.com/office/powerpoint/2010/main" val="2325614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Growfund</a:t>
            </a:r>
            <a:r>
              <a:rPr lang="en-US" dirty="0" smtClean="0"/>
              <a:t> Changes 3/1/21</a:t>
            </a:r>
            <a:endParaRPr lang="en-US" dirty="0"/>
          </a:p>
        </p:txBody>
      </p:sp>
      <p:sp>
        <p:nvSpPr>
          <p:cNvPr id="3" name="Content Placeholder 2"/>
          <p:cNvSpPr>
            <a:spLocks noGrp="1"/>
          </p:cNvSpPr>
          <p:nvPr>
            <p:ph idx="1"/>
          </p:nvPr>
        </p:nvSpPr>
        <p:spPr/>
        <p:txBody>
          <a:bodyPr>
            <a:normAutofit/>
          </a:bodyPr>
          <a:lstStyle/>
          <a:p>
            <a:r>
              <a:rPr lang="en-US" dirty="0"/>
              <a:t>R</a:t>
            </a:r>
            <a:r>
              <a:rPr lang="en-US" dirty="0" smtClean="0"/>
              <a:t>egister </a:t>
            </a:r>
            <a:r>
              <a:rPr lang="en-US" dirty="0"/>
              <a:t>for a free </a:t>
            </a:r>
            <a:r>
              <a:rPr lang="en-US" dirty="0" err="1"/>
              <a:t>Growfund</a:t>
            </a:r>
            <a:r>
              <a:rPr lang="en-US" dirty="0"/>
              <a:t> </a:t>
            </a:r>
            <a:r>
              <a:rPr lang="en-US" dirty="0" smtClean="0"/>
              <a:t>account to </a:t>
            </a:r>
            <a:r>
              <a:rPr lang="en-US" dirty="0"/>
              <a:t>have access to tax letters for 2021 or </a:t>
            </a:r>
            <a:r>
              <a:rPr lang="en-US" dirty="0" smtClean="0"/>
              <a:t>other features </a:t>
            </a:r>
            <a:r>
              <a:rPr lang="en-US" dirty="0"/>
              <a:t>including statements and external DAF transfers.  </a:t>
            </a:r>
            <a:endParaRPr lang="en-US" dirty="0" smtClean="0"/>
          </a:p>
          <a:p>
            <a:pPr lvl="1"/>
            <a:r>
              <a:rPr lang="en-US" dirty="0" smtClean="0">
                <a:solidFill>
                  <a:srgbClr val="66FF33"/>
                </a:solidFill>
              </a:rPr>
              <a:t>No </a:t>
            </a:r>
            <a:r>
              <a:rPr lang="en-US" dirty="0">
                <a:solidFill>
                  <a:srgbClr val="66FF33"/>
                </a:solidFill>
              </a:rPr>
              <a:t>minimum to open an </a:t>
            </a:r>
            <a:r>
              <a:rPr lang="en-US" dirty="0" smtClean="0">
                <a:solidFill>
                  <a:srgbClr val="66FF33"/>
                </a:solidFill>
              </a:rPr>
              <a:t>account</a:t>
            </a:r>
          </a:p>
          <a:p>
            <a:pPr lvl="1"/>
            <a:r>
              <a:rPr lang="en-US" dirty="0" smtClean="0">
                <a:solidFill>
                  <a:srgbClr val="66FF33"/>
                </a:solidFill>
              </a:rPr>
              <a:t>No fee </a:t>
            </a:r>
            <a:r>
              <a:rPr lang="en-US" dirty="0">
                <a:solidFill>
                  <a:srgbClr val="66FF33"/>
                </a:solidFill>
              </a:rPr>
              <a:t>to open and register for an </a:t>
            </a:r>
            <a:r>
              <a:rPr lang="en-US" dirty="0" smtClean="0">
                <a:solidFill>
                  <a:srgbClr val="66FF33"/>
                </a:solidFill>
              </a:rPr>
              <a:t>account</a:t>
            </a:r>
          </a:p>
          <a:p>
            <a:pPr lvl="1"/>
            <a:r>
              <a:rPr lang="en-US" dirty="0" smtClean="0">
                <a:solidFill>
                  <a:srgbClr val="66FF33"/>
                </a:solidFill>
              </a:rPr>
              <a:t>Access </a:t>
            </a:r>
            <a:r>
              <a:rPr lang="en-US" dirty="0">
                <a:solidFill>
                  <a:srgbClr val="66FF33"/>
                </a:solidFill>
              </a:rPr>
              <a:t>all contributions, distributions, statements, and tax letter history in your </a:t>
            </a:r>
            <a:r>
              <a:rPr lang="en-US" dirty="0" smtClean="0">
                <a:solidFill>
                  <a:srgbClr val="66FF33"/>
                </a:solidFill>
              </a:rPr>
              <a:t>dashboard </a:t>
            </a:r>
          </a:p>
          <a:p>
            <a:r>
              <a:rPr lang="en-US" dirty="0" smtClean="0"/>
              <a:t>Letter will be sent to all WGC members.</a:t>
            </a:r>
            <a:endParaRPr lang="en-US" dirty="0"/>
          </a:p>
        </p:txBody>
      </p:sp>
    </p:spTree>
    <p:extLst>
      <p:ext uri="{BB962C8B-B14F-4D97-AF65-F5344CB8AC3E}">
        <p14:creationId xmlns:p14="http://schemas.microsoft.com/office/powerpoint/2010/main" val="1769003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Help Wanted</a:t>
            </a:r>
          </a:p>
        </p:txBody>
      </p:sp>
      <p:sp>
        <p:nvSpPr>
          <p:cNvPr id="3" name="Content Placeholder 2"/>
          <p:cNvSpPr>
            <a:spLocks noGrp="1"/>
          </p:cNvSpPr>
          <p:nvPr>
            <p:ph idx="1"/>
          </p:nvPr>
        </p:nvSpPr>
        <p:spPr/>
        <p:txBody>
          <a:bodyPr>
            <a:normAutofit/>
          </a:bodyPr>
          <a:lstStyle/>
          <a:p>
            <a:r>
              <a:rPr lang="en-US" dirty="0"/>
              <a:t>Join or Renew</a:t>
            </a:r>
            <a:r>
              <a:rPr lang="en-US" dirty="0" smtClean="0"/>
              <a:t>!</a:t>
            </a:r>
            <a:endParaRPr lang="en-US" dirty="0"/>
          </a:p>
          <a:p>
            <a:r>
              <a:rPr lang="en-US" dirty="0"/>
              <a:t>Photography / </a:t>
            </a:r>
            <a:r>
              <a:rPr lang="en-US" dirty="0" smtClean="0"/>
              <a:t>Video</a:t>
            </a:r>
            <a:endParaRPr lang="en-US" dirty="0"/>
          </a:p>
          <a:p>
            <a:r>
              <a:rPr lang="en-US" dirty="0"/>
              <a:t>Graphic Design</a:t>
            </a:r>
          </a:p>
          <a:p>
            <a:r>
              <a:rPr lang="en-US" dirty="0"/>
              <a:t>Committees</a:t>
            </a:r>
          </a:p>
          <a:p>
            <a:pPr lvl="1"/>
            <a:r>
              <a:rPr lang="en-US" dirty="0"/>
              <a:t>10</a:t>
            </a:r>
            <a:r>
              <a:rPr lang="en-US" baseline="30000" dirty="0"/>
              <a:t>th</a:t>
            </a:r>
            <a:r>
              <a:rPr lang="en-US" dirty="0"/>
              <a:t> Anniversary</a:t>
            </a:r>
          </a:p>
          <a:p>
            <a:pPr lvl="1"/>
            <a:r>
              <a:rPr lang="en-US" dirty="0"/>
              <a:t>Membership</a:t>
            </a:r>
          </a:p>
          <a:p>
            <a:pPr lvl="1"/>
            <a:r>
              <a:rPr lang="en-US" dirty="0" smtClean="0"/>
              <a:t>Grant</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93727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pPr algn="ctr"/>
            <a:r>
              <a:rPr lang="en-US" dirty="0"/>
              <a:t>Finance Update</a:t>
            </a:r>
          </a:p>
        </p:txBody>
      </p:sp>
      <p:sp>
        <p:nvSpPr>
          <p:cNvPr id="2" name="Text Placeholder 1"/>
          <p:cNvSpPr>
            <a:spLocks noGrp="1"/>
          </p:cNvSpPr>
          <p:nvPr>
            <p:ph type="body" idx="1"/>
          </p:nvPr>
        </p:nvSpPr>
        <p:spPr/>
        <p:txBody>
          <a:bodyPr>
            <a:normAutofit/>
          </a:bodyPr>
          <a:lstStyle/>
          <a:p>
            <a:pPr algn="ctr"/>
            <a:r>
              <a:rPr lang="en-US" sz="3200" dirty="0" smtClean="0">
                <a:solidFill>
                  <a:srgbClr val="66FF33"/>
                </a:solidFill>
              </a:rPr>
              <a:t>Donna </a:t>
            </a:r>
            <a:r>
              <a:rPr lang="en-US" sz="3200" dirty="0" err="1" smtClean="0">
                <a:solidFill>
                  <a:srgbClr val="66FF33"/>
                </a:solidFill>
              </a:rPr>
              <a:t>Kreis</a:t>
            </a:r>
            <a:endParaRPr lang="en-US" sz="3200" dirty="0">
              <a:solidFill>
                <a:srgbClr val="66FF33"/>
              </a:solidFill>
            </a:endParaRPr>
          </a:p>
        </p:txBody>
      </p:sp>
    </p:spTree>
    <p:extLst>
      <p:ext uri="{BB962C8B-B14F-4D97-AF65-F5344CB8AC3E}">
        <p14:creationId xmlns:p14="http://schemas.microsoft.com/office/powerpoint/2010/main" val="4050547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041009"/>
            <a:ext cx="7886700" cy="1270635"/>
          </a:xfrm>
        </p:spPr>
        <p:txBody>
          <a:bodyPr anchor="ctr">
            <a:noAutofit/>
          </a:bodyPr>
          <a:lstStyle/>
          <a:p>
            <a:pPr algn="ctr"/>
            <a:r>
              <a:rPr lang="en-US" sz="4400" dirty="0">
                <a:effectLst/>
                <a:latin typeface="Arial" panose="020B0604020202020204" pitchFamily="34" charset="0"/>
                <a:cs typeface="Arial" panose="020B0604020202020204" pitchFamily="34" charset="0"/>
              </a:rPr>
              <a:t>Fund Balances</a:t>
            </a:r>
          </a:p>
        </p:txBody>
      </p:sp>
      <p:pic>
        <p:nvPicPr>
          <p:cNvPr id="5" name="Picture 4">
            <a:extLst>
              <a:ext uri="{FF2B5EF4-FFF2-40B4-BE49-F238E27FC236}">
                <a16:creationId xmlns:a16="http://schemas.microsoft.com/office/drawing/2014/main" id="{C6709ACC-CAAF-44FA-BD4E-7D6AB6FBAE26}"/>
              </a:ext>
            </a:extLst>
          </p:cNvPr>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474404" y="5505962"/>
            <a:ext cx="9867724" cy="1552575"/>
          </a:xfrm>
          <a:prstGeom prst="rect">
            <a:avLst/>
          </a:prstGeom>
        </p:spPr>
      </p:pic>
      <p:sp>
        <p:nvSpPr>
          <p:cNvPr id="8" name="TextBox 7">
            <a:extLst>
              <a:ext uri="{FF2B5EF4-FFF2-40B4-BE49-F238E27FC236}">
                <a16:creationId xmlns:a16="http://schemas.microsoft.com/office/drawing/2014/main" id="{602A4268-13FC-1945-BD4C-753BB606465C}"/>
              </a:ext>
            </a:extLst>
          </p:cNvPr>
          <p:cNvSpPr txBox="1"/>
          <p:nvPr/>
        </p:nvSpPr>
        <p:spPr>
          <a:xfrm>
            <a:off x="492369" y="2686929"/>
            <a:ext cx="8450664" cy="2769989"/>
          </a:xfrm>
          <a:prstGeom prst="rect">
            <a:avLst/>
          </a:prstGeom>
          <a:noFill/>
        </p:spPr>
        <p:txBody>
          <a:bodyPr wrap="square" rtlCol="0">
            <a:spAutoFit/>
          </a:bodyPr>
          <a:lstStyle/>
          <a:p>
            <a:pPr lvl="8" indent="0">
              <a:spcAft>
                <a:spcPts val="600"/>
              </a:spcAft>
              <a:buClr>
                <a:srgbClr val="0070C0"/>
              </a:buClr>
            </a:pPr>
            <a:r>
              <a:rPr lang="en-US" sz="2800" dirty="0">
                <a:solidFill>
                  <a:schemeClr val="bg1"/>
                </a:solidFill>
                <a:latin typeface="Arial" panose="020B0604020202020204" pitchFamily="34" charset="0"/>
                <a:cs typeface="Arial" panose="020B0604020202020204" pitchFamily="34" charset="0"/>
              </a:rPr>
              <a:t>$137,408.63 - Endowed Fund (as of 12/31/2019)</a:t>
            </a:r>
          </a:p>
          <a:p>
            <a:pPr lvl="8" indent="0">
              <a:spcAft>
                <a:spcPts val="600"/>
              </a:spcAft>
              <a:buClr>
                <a:srgbClr val="0070C0"/>
              </a:buClr>
            </a:pPr>
            <a:r>
              <a:rPr lang="en-US" sz="2800" dirty="0">
                <a:solidFill>
                  <a:schemeClr val="bg1"/>
                </a:solidFill>
                <a:latin typeface="Arial" panose="020B0604020202020204" pitchFamily="34" charset="0"/>
                <a:cs typeface="Arial" panose="020B0604020202020204" pitchFamily="34" charset="0"/>
              </a:rPr>
              <a:t>$42,295.39 - Grant Fund for 2021 (as of 1/16/2021)*</a:t>
            </a:r>
          </a:p>
          <a:p>
            <a:pPr lvl="8" indent="0">
              <a:spcAft>
                <a:spcPts val="600"/>
              </a:spcAft>
              <a:buClr>
                <a:srgbClr val="0070C0"/>
              </a:buClr>
            </a:pPr>
            <a:r>
              <a:rPr lang="en-US" sz="2800" dirty="0">
                <a:solidFill>
                  <a:schemeClr val="bg1"/>
                </a:solidFill>
                <a:latin typeface="Arial" panose="020B0604020202020204" pitchFamily="34" charset="0"/>
                <a:cs typeface="Arial" panose="020B0604020202020204" pitchFamily="34" charset="0"/>
              </a:rPr>
              <a:t>$</a:t>
            </a:r>
            <a:r>
              <a:rPr lang="en-US" sz="2800" dirty="0" smtClean="0">
                <a:solidFill>
                  <a:schemeClr val="bg1"/>
                </a:solidFill>
                <a:latin typeface="Arial" panose="020B0604020202020204" pitchFamily="34" charset="0"/>
                <a:cs typeface="Arial" panose="020B0604020202020204" pitchFamily="34" charset="0"/>
              </a:rPr>
              <a:t>1,714.74 </a:t>
            </a:r>
            <a:r>
              <a:rPr lang="en-US" sz="2800" dirty="0">
                <a:solidFill>
                  <a:schemeClr val="bg1"/>
                </a:solidFill>
                <a:latin typeface="Arial" panose="020B0604020202020204" pitchFamily="34" charset="0"/>
                <a:cs typeface="Arial" panose="020B0604020202020204" pitchFamily="34" charset="0"/>
              </a:rPr>
              <a:t>- Grant Fund for 2022 (as of 1/16/2021)*</a:t>
            </a:r>
          </a:p>
          <a:p>
            <a:pPr lvl="8" indent="0">
              <a:spcAft>
                <a:spcPts val="600"/>
              </a:spcAft>
              <a:buClr>
                <a:srgbClr val="0070C0"/>
              </a:buClr>
            </a:pPr>
            <a:r>
              <a:rPr lang="en-US" sz="2800" dirty="0">
                <a:solidFill>
                  <a:schemeClr val="bg1"/>
                </a:solidFill>
                <a:latin typeface="Arial" panose="020B0604020202020204" pitchFamily="34" charset="0"/>
                <a:cs typeface="Arial" panose="020B0604020202020204" pitchFamily="34" charset="0"/>
              </a:rPr>
              <a:t>$</a:t>
            </a:r>
            <a:r>
              <a:rPr lang="en-US" b="1" dirty="0"/>
              <a:t> </a:t>
            </a:r>
            <a:r>
              <a:rPr lang="en-US" sz="2800" dirty="0" smtClean="0">
                <a:solidFill>
                  <a:schemeClr val="bg1"/>
                </a:solidFill>
                <a:latin typeface="Arial" panose="020B0604020202020204" pitchFamily="34" charset="0"/>
                <a:cs typeface="Arial" panose="020B0604020202020204" pitchFamily="34" charset="0"/>
              </a:rPr>
              <a:t>4,024.91 </a:t>
            </a:r>
            <a:r>
              <a:rPr lang="en-US" sz="2800" dirty="0">
                <a:solidFill>
                  <a:schemeClr val="bg1"/>
                </a:solidFill>
                <a:latin typeface="Arial" panose="020B0604020202020204" pitchFamily="34" charset="0"/>
                <a:cs typeface="Arial" panose="020B0604020202020204" pitchFamily="34" charset="0"/>
              </a:rPr>
              <a:t>- Administrative Fund (as of </a:t>
            </a:r>
            <a:r>
              <a:rPr lang="en-US" sz="2800" dirty="0" smtClean="0">
                <a:solidFill>
                  <a:schemeClr val="bg1"/>
                </a:solidFill>
                <a:latin typeface="Arial" panose="020B0604020202020204" pitchFamily="34" charset="0"/>
                <a:cs typeface="Arial" panose="020B0604020202020204" pitchFamily="34" charset="0"/>
              </a:rPr>
              <a:t>1/16/2021</a:t>
            </a:r>
            <a:r>
              <a:rPr lang="en-US" sz="2800" dirty="0">
                <a:solidFill>
                  <a:schemeClr val="bg1"/>
                </a:solidFill>
                <a:latin typeface="Arial" panose="020B0604020202020204" pitchFamily="34" charset="0"/>
                <a:cs typeface="Arial" panose="020B0604020202020204" pitchFamily="34" charset="0"/>
              </a:rPr>
              <a:t>)*</a:t>
            </a:r>
          </a:p>
          <a:p>
            <a:endParaRPr lang="en-US" sz="1400" dirty="0">
              <a:solidFill>
                <a:schemeClr val="bg1"/>
              </a:solidFill>
            </a:endParaRPr>
          </a:p>
          <a:p>
            <a:r>
              <a:rPr lang="en-US" sz="1400" dirty="0">
                <a:solidFill>
                  <a:schemeClr val="bg1"/>
                </a:solidFill>
              </a:rPr>
              <a:t>Balances Subject to Reconciliation</a:t>
            </a:r>
          </a:p>
          <a:p>
            <a:r>
              <a:rPr lang="en-US" sz="1400" dirty="0">
                <a:solidFill>
                  <a:schemeClr val="bg1"/>
                </a:solidFill>
              </a:rPr>
              <a:t>* Unofficial balance</a:t>
            </a:r>
          </a:p>
        </p:txBody>
      </p:sp>
    </p:spTree>
    <p:extLst>
      <p:ext uri="{BB962C8B-B14F-4D97-AF65-F5344CB8AC3E}">
        <p14:creationId xmlns:p14="http://schemas.microsoft.com/office/powerpoint/2010/main" val="4010566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2020 Sponsorships and Donations</a:t>
            </a:r>
            <a:endParaRPr lang="en-US" dirty="0"/>
          </a:p>
        </p:txBody>
      </p:sp>
      <p:sp>
        <p:nvSpPr>
          <p:cNvPr id="5" name="Content Placeholder 4"/>
          <p:cNvSpPr>
            <a:spLocks noGrp="1"/>
          </p:cNvSpPr>
          <p:nvPr>
            <p:ph idx="1"/>
          </p:nvPr>
        </p:nvSpPr>
        <p:spPr/>
        <p:txBody>
          <a:bodyPr>
            <a:normAutofit/>
          </a:bodyPr>
          <a:lstStyle/>
          <a:p>
            <a:pPr marL="0" lvl="0" indent="0" algn="ctr">
              <a:buNone/>
            </a:pPr>
            <a:r>
              <a:rPr lang="en-US" sz="3000" dirty="0">
                <a:solidFill>
                  <a:srgbClr val="66FF33"/>
                </a:solidFill>
              </a:rPr>
              <a:t>Increases Grant Pool and Reduces Expenses</a:t>
            </a:r>
          </a:p>
          <a:p>
            <a:pPr marL="0" indent="0">
              <a:buNone/>
            </a:pPr>
            <a:endParaRPr lang="en-US" dirty="0"/>
          </a:p>
          <a:p>
            <a:pPr algn="ctr"/>
            <a:r>
              <a:rPr lang="en-US" dirty="0" smtClean="0"/>
              <a:t>$125 Gift </a:t>
            </a:r>
            <a:r>
              <a:rPr lang="en-US" dirty="0"/>
              <a:t>to Administrative Fund</a:t>
            </a:r>
          </a:p>
          <a:p>
            <a:pPr algn="ctr"/>
            <a:r>
              <a:rPr lang="en-US" dirty="0"/>
              <a:t>$3,297.40 </a:t>
            </a:r>
            <a:r>
              <a:rPr lang="en-US" dirty="0" smtClean="0"/>
              <a:t>Gifts </a:t>
            </a:r>
            <a:r>
              <a:rPr lang="en-US" dirty="0"/>
              <a:t>to Grant Fund</a:t>
            </a:r>
          </a:p>
          <a:p>
            <a:pPr algn="ctr"/>
            <a:r>
              <a:rPr lang="en-US" dirty="0"/>
              <a:t>$87.50 </a:t>
            </a:r>
            <a:r>
              <a:rPr lang="en-US" dirty="0" smtClean="0"/>
              <a:t>In-kind </a:t>
            </a:r>
            <a:r>
              <a:rPr lang="en-US" dirty="0"/>
              <a:t>D</a:t>
            </a:r>
            <a:r>
              <a:rPr lang="en-US" dirty="0" smtClean="0"/>
              <a:t>onation</a:t>
            </a:r>
            <a:endParaRPr lang="en-US" dirty="0"/>
          </a:p>
          <a:p>
            <a:pPr algn="ctr"/>
            <a:r>
              <a:rPr lang="en-US" dirty="0"/>
              <a:t>$1,265.02 </a:t>
            </a:r>
            <a:r>
              <a:rPr lang="en-US" dirty="0" smtClean="0"/>
              <a:t>Savings </a:t>
            </a:r>
            <a:r>
              <a:rPr lang="en-US" dirty="0"/>
              <a:t>from </a:t>
            </a:r>
            <a:r>
              <a:rPr lang="en-US" dirty="0" smtClean="0"/>
              <a:t>Members Covering Transaction </a:t>
            </a:r>
            <a:r>
              <a:rPr lang="en-US" dirty="0"/>
              <a:t>and </a:t>
            </a:r>
            <a:r>
              <a:rPr lang="en-US" dirty="0" smtClean="0"/>
              <a:t>Grant Distribution Fees</a:t>
            </a:r>
            <a:endParaRPr lang="en-US" dirty="0"/>
          </a:p>
          <a:p>
            <a:pPr algn="ctr"/>
            <a:endParaRPr lang="en-US" dirty="0"/>
          </a:p>
          <a:p>
            <a:pPr marL="0" indent="0" algn="ctr">
              <a:buNone/>
            </a:pPr>
            <a:endParaRPr lang="en-US" dirty="0"/>
          </a:p>
          <a:p>
            <a:pPr marL="0" indent="0" algn="ctr">
              <a:buNone/>
            </a:pPr>
            <a:endParaRPr lang="en-US" dirty="0"/>
          </a:p>
          <a:p>
            <a:endParaRPr lang="en-US" dirty="0"/>
          </a:p>
        </p:txBody>
      </p:sp>
    </p:spTree>
    <p:extLst>
      <p:ext uri="{BB962C8B-B14F-4D97-AF65-F5344CB8AC3E}">
        <p14:creationId xmlns:p14="http://schemas.microsoft.com/office/powerpoint/2010/main" val="412278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pPr algn="ctr"/>
            <a:r>
              <a:rPr lang="en-US" dirty="0"/>
              <a:t>Grant Committee Report</a:t>
            </a:r>
          </a:p>
        </p:txBody>
      </p:sp>
      <p:sp>
        <p:nvSpPr>
          <p:cNvPr id="2" name="Text Placeholder 1"/>
          <p:cNvSpPr>
            <a:spLocks noGrp="1"/>
          </p:cNvSpPr>
          <p:nvPr>
            <p:ph type="body" idx="1"/>
          </p:nvPr>
        </p:nvSpPr>
        <p:spPr/>
        <p:txBody>
          <a:bodyPr/>
          <a:lstStyle/>
          <a:p>
            <a:pPr algn="ctr"/>
            <a:r>
              <a:rPr lang="en-US" sz="3200" dirty="0" smtClean="0">
                <a:solidFill>
                  <a:srgbClr val="66FF33"/>
                </a:solidFill>
              </a:rPr>
              <a:t>Rosemary </a:t>
            </a:r>
            <a:r>
              <a:rPr lang="en-US" sz="3200" dirty="0">
                <a:solidFill>
                  <a:srgbClr val="66FF33"/>
                </a:solidFill>
              </a:rPr>
              <a:t>King </a:t>
            </a:r>
            <a:r>
              <a:rPr lang="en-US" sz="3200" dirty="0" smtClean="0">
                <a:solidFill>
                  <a:srgbClr val="66FF33"/>
                </a:solidFill>
              </a:rPr>
              <a:t>Johnston</a:t>
            </a:r>
            <a:endParaRPr lang="en-US" sz="3200" dirty="0">
              <a:solidFill>
                <a:srgbClr val="66FF33"/>
              </a:solidFill>
            </a:endParaRPr>
          </a:p>
        </p:txBody>
      </p:sp>
    </p:spTree>
    <p:extLst>
      <p:ext uri="{BB962C8B-B14F-4D97-AF65-F5344CB8AC3E}">
        <p14:creationId xmlns:p14="http://schemas.microsoft.com/office/powerpoint/2010/main" val="1517215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2020 Grant Year</a:t>
            </a:r>
            <a:endParaRPr lang="en-US" dirty="0"/>
          </a:p>
        </p:txBody>
      </p:sp>
      <p:sp>
        <p:nvSpPr>
          <p:cNvPr id="5" name="Content Placeholder 4"/>
          <p:cNvSpPr>
            <a:spLocks noGrp="1"/>
          </p:cNvSpPr>
          <p:nvPr>
            <p:ph idx="1"/>
          </p:nvPr>
        </p:nvSpPr>
        <p:spPr>
          <a:xfrm>
            <a:off x="628649" y="2388334"/>
            <a:ext cx="8301039" cy="3731112"/>
          </a:xfrm>
        </p:spPr>
        <p:txBody>
          <a:bodyPr>
            <a:normAutofit fontScale="25000" lnSpcReduction="20000"/>
          </a:bodyPr>
          <a:lstStyle/>
          <a:p>
            <a:r>
              <a:rPr lang="en-US" sz="11200" dirty="0" smtClean="0"/>
              <a:t>25 applications reviewed </a:t>
            </a:r>
            <a:r>
              <a:rPr lang="en-US" sz="11200" dirty="0"/>
              <a:t>by 16 Committee </a:t>
            </a:r>
            <a:r>
              <a:rPr lang="en-US" sz="11200" dirty="0" smtClean="0"/>
              <a:t>members</a:t>
            </a:r>
          </a:p>
          <a:p>
            <a:endParaRPr lang="en-US" sz="11200" dirty="0"/>
          </a:p>
          <a:p>
            <a:r>
              <a:rPr lang="en-US" sz="11200" dirty="0"/>
              <a:t>$44,220 awarded to 12 grantees</a:t>
            </a:r>
            <a:br>
              <a:rPr lang="en-US" sz="11200" dirty="0"/>
            </a:br>
            <a:endParaRPr lang="en-US" sz="11200" dirty="0"/>
          </a:p>
          <a:p>
            <a:r>
              <a:rPr lang="en-US" sz="11200" dirty="0" smtClean="0"/>
              <a:t>Thanks </a:t>
            </a:r>
            <a:r>
              <a:rPr lang="en-US" sz="11200" dirty="0"/>
              <a:t>to your philanthropy, </a:t>
            </a:r>
            <a:r>
              <a:rPr lang="en-US" sz="11200" dirty="0" smtClean="0"/>
              <a:t>we estimate serving:</a:t>
            </a:r>
            <a:endParaRPr lang="en-US" sz="11200" dirty="0"/>
          </a:p>
          <a:p>
            <a:pPr lvl="1"/>
            <a:r>
              <a:rPr lang="en-US" sz="11200" dirty="0" smtClean="0">
                <a:solidFill>
                  <a:srgbClr val="66FF33"/>
                </a:solidFill>
              </a:rPr>
              <a:t>517 children</a:t>
            </a:r>
            <a:endParaRPr lang="en-US" sz="11200" dirty="0">
              <a:solidFill>
                <a:srgbClr val="66FF33"/>
              </a:solidFill>
            </a:endParaRPr>
          </a:p>
          <a:p>
            <a:pPr lvl="1"/>
            <a:r>
              <a:rPr lang="en-US" sz="11200" dirty="0" smtClean="0">
                <a:solidFill>
                  <a:srgbClr val="66FF33"/>
                </a:solidFill>
              </a:rPr>
              <a:t>290 women</a:t>
            </a:r>
            <a:endParaRPr lang="en-US" sz="11200" dirty="0">
              <a:solidFill>
                <a:srgbClr val="66FF33"/>
              </a:solidFill>
            </a:endParaRPr>
          </a:p>
          <a:p>
            <a:pPr lvl="1"/>
            <a:r>
              <a:rPr lang="en-US" sz="11200" dirty="0" smtClean="0">
                <a:solidFill>
                  <a:srgbClr val="66FF33"/>
                </a:solidFill>
              </a:rPr>
              <a:t>385 families</a:t>
            </a:r>
            <a:r>
              <a:rPr lang="en-US" sz="9600" dirty="0"/>
              <a:t/>
            </a:r>
            <a:br>
              <a:rPr lang="en-US" sz="9600" dirty="0"/>
            </a:br>
            <a:r>
              <a:rPr lang="en-US" sz="9600" dirty="0"/>
              <a:t/>
            </a:r>
            <a:br>
              <a:rPr lang="en-US" sz="9600" dirty="0"/>
            </a:br>
            <a:endParaRPr lang="en-US" sz="9600" dirty="0"/>
          </a:p>
          <a:p>
            <a:r>
              <a:rPr lang="en-US" dirty="0"/>
              <a:t/>
            </a:r>
            <a:br>
              <a:rPr lang="en-US" dirty="0"/>
            </a:br>
            <a:endParaRPr lang="en-US" dirty="0"/>
          </a:p>
        </p:txBody>
      </p:sp>
    </p:spTree>
    <p:extLst>
      <p:ext uri="{BB962C8B-B14F-4D97-AF65-F5344CB8AC3E}">
        <p14:creationId xmlns:p14="http://schemas.microsoft.com/office/powerpoint/2010/main" val="1724269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447925"/>
          </a:xfrm>
        </p:spPr>
        <p:txBody>
          <a:bodyPr/>
          <a:lstStyle/>
          <a:p>
            <a:pPr algn="ctr"/>
            <a:r>
              <a:rPr lang="en-US" dirty="0">
                <a:latin typeface="Arial" panose="020B0604020202020204" pitchFamily="34" charset="0"/>
                <a:cs typeface="Arial" panose="020B0604020202020204" pitchFamily="34" charset="0"/>
              </a:rPr>
              <a:t>Welcome</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349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8" y="2388333"/>
            <a:ext cx="8301039" cy="4112479"/>
          </a:xfrm>
        </p:spPr>
        <p:txBody>
          <a:bodyPr>
            <a:noAutofit/>
          </a:bodyPr>
          <a:lstStyle/>
          <a:p>
            <a:r>
              <a:rPr lang="en-US" sz="2200" dirty="0" smtClean="0"/>
              <a:t>January </a:t>
            </a:r>
            <a:r>
              <a:rPr lang="en-US" sz="2200" dirty="0"/>
              <a:t>11 –  </a:t>
            </a:r>
            <a:r>
              <a:rPr lang="en-US" sz="2200" dirty="0" smtClean="0"/>
              <a:t>Guidelines </a:t>
            </a:r>
            <a:r>
              <a:rPr lang="en-US" sz="2200" dirty="0"/>
              <a:t>and application </a:t>
            </a:r>
            <a:r>
              <a:rPr lang="en-US" sz="2200" dirty="0" smtClean="0"/>
              <a:t>posted</a:t>
            </a:r>
            <a:endParaRPr lang="en-US" sz="2200" dirty="0"/>
          </a:p>
          <a:p>
            <a:r>
              <a:rPr lang="en-US" sz="2200" dirty="0"/>
              <a:t>January 25 </a:t>
            </a:r>
            <a:r>
              <a:rPr lang="en-US" sz="2200" dirty="0" smtClean="0"/>
              <a:t>– Pre-application </a:t>
            </a:r>
            <a:r>
              <a:rPr lang="en-US" sz="2200" dirty="0"/>
              <a:t>meeting for potential applicants</a:t>
            </a:r>
          </a:p>
          <a:p>
            <a:r>
              <a:rPr lang="en-US" sz="2200" dirty="0"/>
              <a:t>February 4 – Grant Committee </a:t>
            </a:r>
            <a:r>
              <a:rPr lang="en-US" sz="2200" dirty="0" smtClean="0"/>
              <a:t>meeting</a:t>
            </a:r>
            <a:endParaRPr lang="en-US" sz="2200" dirty="0"/>
          </a:p>
          <a:p>
            <a:r>
              <a:rPr lang="en-US" sz="2200" dirty="0"/>
              <a:t>March 12 – Applications due </a:t>
            </a:r>
          </a:p>
          <a:p>
            <a:r>
              <a:rPr lang="en-US" sz="2200" dirty="0" smtClean="0"/>
              <a:t>March </a:t>
            </a:r>
            <a:r>
              <a:rPr lang="en-US" sz="2200" dirty="0"/>
              <a:t>17 </a:t>
            </a:r>
            <a:r>
              <a:rPr lang="en-US" sz="2200" dirty="0" smtClean="0"/>
              <a:t>to  </a:t>
            </a:r>
            <a:r>
              <a:rPr lang="en-US" sz="2200" dirty="0"/>
              <a:t>April 21 </a:t>
            </a:r>
            <a:r>
              <a:rPr lang="en-US" sz="2200" dirty="0" smtClean="0"/>
              <a:t>– Individual reviews by Committee</a:t>
            </a:r>
            <a:endParaRPr lang="en-US" sz="2200" dirty="0"/>
          </a:p>
          <a:p>
            <a:r>
              <a:rPr lang="en-US" sz="2200" dirty="0"/>
              <a:t>April 23 – Committee </a:t>
            </a:r>
            <a:r>
              <a:rPr lang="en-US" sz="2200" dirty="0" smtClean="0"/>
              <a:t>meeting - discussion and recommendations</a:t>
            </a:r>
            <a:endParaRPr lang="en-US" sz="2200" dirty="0"/>
          </a:p>
          <a:p>
            <a:r>
              <a:rPr lang="en-US" sz="2200" dirty="0" smtClean="0"/>
              <a:t>Late April – Recommendations to Board</a:t>
            </a:r>
            <a:endParaRPr lang="en-US" sz="2200" dirty="0"/>
          </a:p>
          <a:p>
            <a:r>
              <a:rPr lang="en-US" sz="2200" dirty="0"/>
              <a:t>May – General membership meeting </a:t>
            </a:r>
            <a:r>
              <a:rPr lang="en-US" sz="2200" dirty="0" smtClean="0"/>
              <a:t>vote on recommendations</a:t>
            </a:r>
            <a:endParaRPr lang="en-US" sz="2200" dirty="0"/>
          </a:p>
          <a:p>
            <a:r>
              <a:rPr lang="en-US" sz="2200" dirty="0"/>
              <a:t>June – </a:t>
            </a:r>
            <a:r>
              <a:rPr lang="en-US" sz="2200" dirty="0" smtClean="0"/>
              <a:t>Notification to grantees, funds disbursed, press release</a:t>
            </a:r>
            <a:endParaRPr lang="en-US" sz="2200" dirty="0"/>
          </a:p>
        </p:txBody>
      </p:sp>
      <p:sp>
        <p:nvSpPr>
          <p:cNvPr id="3" name="Title 2"/>
          <p:cNvSpPr>
            <a:spLocks noGrp="1"/>
          </p:cNvSpPr>
          <p:nvPr>
            <p:ph type="title"/>
          </p:nvPr>
        </p:nvSpPr>
        <p:spPr/>
        <p:txBody>
          <a:bodyPr/>
          <a:lstStyle/>
          <a:p>
            <a:pPr algn="ctr"/>
            <a:r>
              <a:rPr lang="en-US" dirty="0">
                <a:effectLst/>
                <a:latin typeface="Arial" panose="020B0604020202020204" pitchFamily="34" charset="0"/>
                <a:cs typeface="Arial" panose="020B0604020202020204" pitchFamily="34" charset="0"/>
              </a:rPr>
              <a:t>2021 Grant </a:t>
            </a:r>
            <a:r>
              <a:rPr lang="en-US" dirty="0" smtClean="0">
                <a:effectLst/>
                <a:latin typeface="Arial" panose="020B0604020202020204" pitchFamily="34" charset="0"/>
                <a:cs typeface="Arial" panose="020B0604020202020204" pitchFamily="34" charset="0"/>
              </a:rPr>
              <a:t>Year Timeline</a:t>
            </a:r>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999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2021 Grant Year</a:t>
            </a:r>
            <a:endParaRPr lang="en-US" dirty="0"/>
          </a:p>
        </p:txBody>
      </p:sp>
      <p:sp>
        <p:nvSpPr>
          <p:cNvPr id="5" name="Content Placeholder 4"/>
          <p:cNvSpPr>
            <a:spLocks noGrp="1"/>
          </p:cNvSpPr>
          <p:nvPr>
            <p:ph idx="1"/>
          </p:nvPr>
        </p:nvSpPr>
        <p:spPr/>
        <p:txBody>
          <a:bodyPr>
            <a:normAutofit fontScale="40000" lnSpcReduction="20000"/>
          </a:bodyPr>
          <a:lstStyle/>
          <a:p>
            <a:r>
              <a:rPr lang="en-US" sz="9600" dirty="0" smtClean="0"/>
              <a:t>What </a:t>
            </a:r>
            <a:r>
              <a:rPr lang="en-US" sz="9600" dirty="0"/>
              <a:t>better way to spend </a:t>
            </a:r>
            <a:r>
              <a:rPr lang="en-US" sz="9600" dirty="0" smtClean="0"/>
              <a:t>WGC </a:t>
            </a:r>
            <a:r>
              <a:rPr lang="en-US" sz="9600" dirty="0"/>
              <a:t>funds? </a:t>
            </a:r>
            <a:br>
              <a:rPr lang="en-US" sz="9600" dirty="0"/>
            </a:br>
            <a:endParaRPr lang="en-US" sz="9600" dirty="0"/>
          </a:p>
          <a:p>
            <a:r>
              <a:rPr lang="en-US" sz="9600" dirty="0"/>
              <a:t>Want to be more involved? </a:t>
            </a:r>
            <a:endParaRPr lang="en-US" sz="9600" dirty="0" smtClean="0"/>
          </a:p>
          <a:p>
            <a:endParaRPr lang="en-US" sz="9600" dirty="0"/>
          </a:p>
          <a:p>
            <a:r>
              <a:rPr lang="en-US" sz="9600" dirty="0" smtClean="0"/>
              <a:t>The </a:t>
            </a:r>
            <a:r>
              <a:rPr lang="en-US" sz="9600" dirty="0"/>
              <a:t>Committee welcomes your participation.</a:t>
            </a:r>
            <a:br>
              <a:rPr lang="en-US" sz="9600" dirty="0"/>
            </a:br>
            <a:r>
              <a:rPr lang="en-US" dirty="0"/>
              <a:t/>
            </a:r>
            <a:br>
              <a:rPr lang="en-US" dirty="0"/>
            </a:br>
            <a:endParaRPr lang="en-US" dirty="0"/>
          </a:p>
        </p:txBody>
      </p:sp>
    </p:spTree>
    <p:extLst>
      <p:ext uri="{BB962C8B-B14F-4D97-AF65-F5344CB8AC3E}">
        <p14:creationId xmlns:p14="http://schemas.microsoft.com/office/powerpoint/2010/main" val="2831681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143000" y="1900237"/>
            <a:ext cx="6858000" cy="2300287"/>
          </a:xfrm>
        </p:spPr>
        <p:txBody>
          <a:bodyPr/>
          <a:lstStyle/>
          <a:p>
            <a:r>
              <a:rPr lang="en-US" dirty="0" smtClean="0"/>
              <a:t>Members’ </a:t>
            </a:r>
            <a:r>
              <a:rPr lang="en-US" dirty="0"/>
              <a:t>Choice Award</a:t>
            </a:r>
          </a:p>
        </p:txBody>
      </p:sp>
      <p:sp>
        <p:nvSpPr>
          <p:cNvPr id="2" name="Subtitle 1"/>
          <p:cNvSpPr>
            <a:spLocks noGrp="1"/>
          </p:cNvSpPr>
          <p:nvPr>
            <p:ph type="subTitle" idx="1"/>
          </p:nvPr>
        </p:nvSpPr>
        <p:spPr>
          <a:xfrm>
            <a:off x="1143000" y="4186234"/>
            <a:ext cx="6858000" cy="1314451"/>
          </a:xfrm>
        </p:spPr>
        <p:txBody>
          <a:bodyPr>
            <a:normAutofit/>
          </a:bodyPr>
          <a:lstStyle/>
          <a:p>
            <a:r>
              <a:rPr lang="en-US" sz="3600" dirty="0" smtClean="0">
                <a:solidFill>
                  <a:srgbClr val="66FF33"/>
                </a:solidFill>
              </a:rPr>
              <a:t>Terri Garland</a:t>
            </a:r>
            <a:endParaRPr lang="en-US" sz="3600" dirty="0">
              <a:solidFill>
                <a:srgbClr val="66FF33"/>
              </a:solidFill>
            </a:endParaRPr>
          </a:p>
        </p:txBody>
      </p:sp>
    </p:spTree>
    <p:extLst>
      <p:ext uri="{BB962C8B-B14F-4D97-AF65-F5344CB8AC3E}">
        <p14:creationId xmlns:p14="http://schemas.microsoft.com/office/powerpoint/2010/main" val="436869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Members’ </a:t>
            </a:r>
            <a:r>
              <a:rPr lang="en-US" dirty="0"/>
              <a:t>Choice Award</a:t>
            </a:r>
          </a:p>
        </p:txBody>
      </p:sp>
      <p:sp>
        <p:nvSpPr>
          <p:cNvPr id="3" name="Content Placeholder 2"/>
          <p:cNvSpPr>
            <a:spLocks noGrp="1"/>
          </p:cNvSpPr>
          <p:nvPr>
            <p:ph idx="1"/>
          </p:nvPr>
        </p:nvSpPr>
        <p:spPr/>
        <p:txBody>
          <a:bodyPr/>
          <a:lstStyle/>
          <a:p>
            <a:pPr marL="0" indent="0" algn="ctr">
              <a:buNone/>
            </a:pPr>
            <a:r>
              <a:rPr lang="en-US" sz="3600" dirty="0">
                <a:solidFill>
                  <a:srgbClr val="66FF33"/>
                </a:solidFill>
              </a:rPr>
              <a:t>Committee Members</a:t>
            </a:r>
          </a:p>
          <a:p>
            <a:pPr marL="0" lvl="1" indent="0" algn="ctr">
              <a:buNone/>
            </a:pPr>
            <a:r>
              <a:rPr lang="en-US" sz="2800" dirty="0"/>
              <a:t>Terri Garland</a:t>
            </a:r>
          </a:p>
          <a:p>
            <a:pPr marL="0" lvl="1" indent="0" algn="ctr">
              <a:buNone/>
            </a:pPr>
            <a:r>
              <a:rPr lang="en-US" sz="2800" dirty="0"/>
              <a:t>Jodi </a:t>
            </a:r>
            <a:r>
              <a:rPr lang="en-US" sz="2800" dirty="0" err="1"/>
              <a:t>Marschhauser</a:t>
            </a:r>
            <a:endParaRPr lang="en-US" sz="2800" dirty="0"/>
          </a:p>
          <a:p>
            <a:pPr marL="0" lvl="1" indent="0" algn="ctr">
              <a:buNone/>
            </a:pPr>
            <a:r>
              <a:rPr lang="en-US" sz="2800" dirty="0" err="1"/>
              <a:t>Kathi</a:t>
            </a:r>
            <a:r>
              <a:rPr lang="en-US" sz="2800" dirty="0"/>
              <a:t> </a:t>
            </a:r>
            <a:r>
              <a:rPr lang="en-US" sz="2800" dirty="0" err="1"/>
              <a:t>Santora</a:t>
            </a:r>
            <a:endParaRPr lang="en-US" sz="2800" dirty="0"/>
          </a:p>
          <a:p>
            <a:pPr marL="0" lvl="1" indent="0" algn="ctr">
              <a:buNone/>
            </a:pPr>
            <a:r>
              <a:rPr lang="en-US" sz="2800" dirty="0"/>
              <a:t>Tami </a:t>
            </a:r>
            <a:r>
              <a:rPr lang="en-US" sz="2800" dirty="0" err="1"/>
              <a:t>Zavislan</a:t>
            </a:r>
            <a:endParaRPr lang="en-US" sz="2800" dirty="0"/>
          </a:p>
          <a:p>
            <a:pPr marL="457200" lvl="1" indent="0">
              <a:buNone/>
            </a:pPr>
            <a:endParaRPr lang="en-US" dirty="0"/>
          </a:p>
        </p:txBody>
      </p:sp>
    </p:spTree>
    <p:extLst>
      <p:ext uri="{BB962C8B-B14F-4D97-AF65-F5344CB8AC3E}">
        <p14:creationId xmlns:p14="http://schemas.microsoft.com/office/powerpoint/2010/main" val="823920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041009"/>
            <a:ext cx="7886700" cy="1270635"/>
          </a:xfrm>
        </p:spPr>
        <p:txBody>
          <a:bodyPr anchor="ctr">
            <a:noAutofit/>
          </a:bodyPr>
          <a:lstStyle/>
          <a:p>
            <a:pPr algn="ctr"/>
            <a:r>
              <a:rPr lang="en-US" sz="4400" dirty="0" smtClean="0">
                <a:effectLst/>
                <a:latin typeface="Arial" panose="020B0604020202020204" pitchFamily="34" charset="0"/>
                <a:cs typeface="Arial" panose="020B0604020202020204" pitchFamily="34" charset="0"/>
              </a:rPr>
              <a:t>Members’ </a:t>
            </a:r>
            <a:r>
              <a:rPr lang="en-US" sz="4400" dirty="0">
                <a:effectLst/>
                <a:latin typeface="Arial" panose="020B0604020202020204" pitchFamily="34" charset="0"/>
                <a:cs typeface="Arial" panose="020B0604020202020204" pitchFamily="34" charset="0"/>
              </a:rPr>
              <a:t>Choice Award</a:t>
            </a:r>
          </a:p>
        </p:txBody>
      </p:sp>
      <p:pic>
        <p:nvPicPr>
          <p:cNvPr id="5" name="Picture 4">
            <a:extLst>
              <a:ext uri="{FF2B5EF4-FFF2-40B4-BE49-F238E27FC236}">
                <a16:creationId xmlns:a16="http://schemas.microsoft.com/office/drawing/2014/main" id="{C6709ACC-CAAF-44FA-BD4E-7D6AB6FBAE26}"/>
              </a:ext>
            </a:extLst>
          </p:cNvPr>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474404" y="5505962"/>
            <a:ext cx="9867724" cy="1552575"/>
          </a:xfrm>
          <a:prstGeom prst="rect">
            <a:avLst/>
          </a:prstGeom>
        </p:spPr>
      </p:pic>
      <p:sp>
        <p:nvSpPr>
          <p:cNvPr id="8" name="TextBox 7">
            <a:extLst>
              <a:ext uri="{FF2B5EF4-FFF2-40B4-BE49-F238E27FC236}">
                <a16:creationId xmlns:a16="http://schemas.microsoft.com/office/drawing/2014/main" id="{602A4268-13FC-1945-BD4C-753BB606465C}"/>
              </a:ext>
            </a:extLst>
          </p:cNvPr>
          <p:cNvSpPr txBox="1"/>
          <p:nvPr/>
        </p:nvSpPr>
        <p:spPr>
          <a:xfrm>
            <a:off x="492369" y="2686929"/>
            <a:ext cx="8273277" cy="1031051"/>
          </a:xfrm>
          <a:prstGeom prst="rect">
            <a:avLst/>
          </a:prstGeom>
          <a:noFill/>
        </p:spPr>
        <p:txBody>
          <a:bodyPr wrap="square" rtlCol="0">
            <a:spAutoFit/>
          </a:bodyPr>
          <a:lstStyle/>
          <a:p>
            <a:pPr lvl="8" indent="0" algn="ctr">
              <a:spcAft>
                <a:spcPts val="600"/>
              </a:spcAft>
              <a:buClr>
                <a:srgbClr val="0070C0"/>
              </a:buClr>
            </a:pPr>
            <a:r>
              <a:rPr lang="en-US" sz="2800" dirty="0">
                <a:solidFill>
                  <a:schemeClr val="bg1"/>
                </a:solidFill>
                <a:latin typeface="Arial" panose="020B0604020202020204" pitchFamily="34" charset="0"/>
                <a:cs typeface="Arial" panose="020B0604020202020204" pitchFamily="34" charset="0"/>
              </a:rPr>
              <a:t>2020 – First Year for the </a:t>
            </a:r>
            <a:r>
              <a:rPr lang="en-US" sz="2800" dirty="0" smtClean="0">
                <a:solidFill>
                  <a:schemeClr val="bg1"/>
                </a:solidFill>
                <a:latin typeface="Arial" panose="020B0604020202020204" pitchFamily="34" charset="0"/>
                <a:cs typeface="Arial" panose="020B0604020202020204" pitchFamily="34" charset="0"/>
              </a:rPr>
              <a:t>Members’ </a:t>
            </a:r>
            <a:r>
              <a:rPr lang="en-US" sz="2800" dirty="0">
                <a:solidFill>
                  <a:schemeClr val="bg1"/>
                </a:solidFill>
                <a:latin typeface="Arial" panose="020B0604020202020204" pitchFamily="34" charset="0"/>
                <a:cs typeface="Arial" panose="020B0604020202020204" pitchFamily="34" charset="0"/>
              </a:rPr>
              <a:t>Choice Award</a:t>
            </a:r>
          </a:p>
          <a:p>
            <a:pPr lvl="8" indent="0" algn="ctr">
              <a:spcAft>
                <a:spcPts val="600"/>
              </a:spcAft>
              <a:buClr>
                <a:srgbClr val="0070C0"/>
              </a:buClr>
            </a:pPr>
            <a:r>
              <a:rPr lang="en-US" sz="2800" dirty="0">
                <a:solidFill>
                  <a:schemeClr val="bg1"/>
                </a:solidFill>
                <a:latin typeface="Arial" panose="020B0604020202020204" pitchFamily="34" charset="0"/>
                <a:cs typeface="Arial" panose="020B0604020202020204" pitchFamily="34" charset="0"/>
              </a:rPr>
              <a:t>Distribution from the Endowed </a:t>
            </a:r>
            <a:r>
              <a:rPr lang="en-US" sz="2800" dirty="0" smtClean="0">
                <a:solidFill>
                  <a:schemeClr val="bg1"/>
                </a:solidFill>
                <a:latin typeface="Arial" panose="020B0604020202020204" pitchFamily="34" charset="0"/>
                <a:cs typeface="Arial" panose="020B0604020202020204" pitchFamily="34" charset="0"/>
              </a:rPr>
              <a:t>Fund</a:t>
            </a:r>
          </a:p>
        </p:txBody>
      </p:sp>
    </p:spTree>
    <p:extLst>
      <p:ext uri="{BB962C8B-B14F-4D97-AF65-F5344CB8AC3E}">
        <p14:creationId xmlns:p14="http://schemas.microsoft.com/office/powerpoint/2010/main" val="2902075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282" y="1100518"/>
            <a:ext cx="7886700" cy="1189528"/>
          </a:xfrm>
        </p:spPr>
        <p:txBody>
          <a:bodyPr>
            <a:normAutofit fontScale="90000"/>
          </a:bodyPr>
          <a:lstStyle/>
          <a:p>
            <a:pPr algn="ctr"/>
            <a:r>
              <a:rPr lang="en-US" dirty="0"/>
              <a:t>2020 </a:t>
            </a:r>
            <a:r>
              <a:rPr lang="en-US" dirty="0" smtClean="0"/>
              <a:t>Members’ </a:t>
            </a:r>
            <a:r>
              <a:rPr lang="en-US" dirty="0"/>
              <a:t>Choice Award</a:t>
            </a:r>
          </a:p>
        </p:txBody>
      </p:sp>
      <p:sp>
        <p:nvSpPr>
          <p:cNvPr id="6" name="Content Placeholder 2"/>
          <p:cNvSpPr txBox="1">
            <a:spLocks/>
          </p:cNvSpPr>
          <p:nvPr/>
        </p:nvSpPr>
        <p:spPr>
          <a:xfrm>
            <a:off x="-32368" y="2716459"/>
            <a:ext cx="9144000" cy="13513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Harford County Family Assistance </a:t>
            </a:r>
            <a:r>
              <a:rPr lang="en-US" sz="3200" dirty="0" smtClean="0"/>
              <a:t>Fund</a:t>
            </a:r>
          </a:p>
          <a:p>
            <a:pPr marL="0" indent="0" algn="ctr">
              <a:buFont typeface="Arial" panose="020B0604020202020204" pitchFamily="34" charset="0"/>
              <a:buNone/>
            </a:pPr>
            <a:r>
              <a:rPr lang="en-US" sz="3200" dirty="0" smtClean="0"/>
              <a:t>$4,735.54</a:t>
            </a:r>
            <a:endParaRPr lang="en-US" sz="3200" dirty="0"/>
          </a:p>
          <a:p>
            <a:pPr marL="0" indent="0" algn="ctr">
              <a:buFont typeface="Arial" panose="020B0604020202020204" pitchFamily="34" charset="0"/>
              <a:buNone/>
            </a:pPr>
            <a:r>
              <a:rPr lang="en-US" sz="3200" i="1" dirty="0"/>
              <a:t>Nominated by Marlene </a:t>
            </a:r>
            <a:r>
              <a:rPr lang="en-US" sz="3200" i="1" dirty="0" err="1"/>
              <a:t>Lieb</a:t>
            </a:r>
            <a:endParaRPr lang="en-US" sz="3200" i="1" dirty="0"/>
          </a:p>
        </p:txBody>
      </p:sp>
      <p:grpSp>
        <p:nvGrpSpPr>
          <p:cNvPr id="8" name="Group 7"/>
          <p:cNvGrpSpPr/>
          <p:nvPr/>
        </p:nvGrpSpPr>
        <p:grpSpPr>
          <a:xfrm>
            <a:off x="0" y="4887589"/>
            <a:ext cx="9144000" cy="1970411"/>
            <a:chOff x="0" y="4837014"/>
            <a:chExt cx="9091401" cy="2020986"/>
          </a:xfrm>
        </p:grpSpPr>
        <p:pic>
          <p:nvPicPr>
            <p:cNvPr id="1027" name="Picture 3" descr="C:\Users\tzavisla\AppData\Local\Microsoft\Windows\INetCache\IE\A6M0RDDK\clappinghan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37014"/>
              <a:ext cx="3034513" cy="2020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zavisla\AppData\Local\Microsoft\Windows\INetCache\IE\A6M0RDDK\clappinghan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375" y="4837014"/>
              <a:ext cx="3034513" cy="20209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tzavisla\AppData\Local\Microsoft\Windows\INetCache\IE\A6M0RDDK\clappinghan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888" y="4837014"/>
              <a:ext cx="3034513" cy="20209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645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anim calcmode="lin" valueType="num">
                                      <p:cBhvr>
                                        <p:cTn id="16" dur="2000" fill="hold"/>
                                        <p:tgtEl>
                                          <p:spTgt spid="8"/>
                                        </p:tgtEl>
                                        <p:attrNameLst>
                                          <p:attrName>ppt_w</p:attrName>
                                        </p:attrNameLst>
                                      </p:cBhvr>
                                      <p:tavLst>
                                        <p:tav tm="0" fmla="#ppt_w*sin(2.5*pi*$)">
                                          <p:val>
                                            <p:fltVal val="0"/>
                                          </p:val>
                                        </p:tav>
                                        <p:tav tm="100000">
                                          <p:val>
                                            <p:fltVal val="1"/>
                                          </p:val>
                                        </p:tav>
                                      </p:tavLst>
                                    </p:anim>
                                    <p:anim calcmode="lin" valueType="num">
                                      <p:cBhvr>
                                        <p:cTn id="1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282" y="1100518"/>
            <a:ext cx="7886700" cy="1189528"/>
          </a:xfrm>
        </p:spPr>
        <p:txBody>
          <a:bodyPr>
            <a:normAutofit fontScale="90000"/>
          </a:bodyPr>
          <a:lstStyle/>
          <a:p>
            <a:pPr algn="ctr"/>
            <a:r>
              <a:rPr lang="en-US" dirty="0"/>
              <a:t>Harford County </a:t>
            </a:r>
            <a:br>
              <a:rPr lang="en-US" dirty="0"/>
            </a:br>
            <a:r>
              <a:rPr lang="en-US" dirty="0"/>
              <a:t>Family Assistance Fund</a:t>
            </a:r>
          </a:p>
        </p:txBody>
      </p:sp>
      <p:sp>
        <p:nvSpPr>
          <p:cNvPr id="6" name="Content Placeholder 2"/>
          <p:cNvSpPr txBox="1">
            <a:spLocks/>
          </p:cNvSpPr>
          <p:nvPr/>
        </p:nvSpPr>
        <p:spPr>
          <a:xfrm>
            <a:off x="435706" y="2816028"/>
            <a:ext cx="8272589" cy="3641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i="1" dirty="0"/>
              <a:t>Over my years of serving on the Harford County Dept. of Social Services Board (DSS), and in my 6 years as a foster parent in Harford County, I have witnessed first-hand the impact of the funds raised in support of programs whose funding is not part of the State DSS operating budget. </a:t>
            </a:r>
            <a:br>
              <a:rPr lang="en-US" sz="2000" i="1" dirty="0"/>
            </a:br>
            <a:r>
              <a:rPr lang="en-US" sz="2000" i="1" dirty="0"/>
              <a:t/>
            </a:r>
            <a:br>
              <a:rPr lang="en-US" sz="2000" i="1" dirty="0"/>
            </a:br>
            <a:r>
              <a:rPr lang="en-US" sz="2000" i="1" dirty="0"/>
              <a:t>It (the Family Assistance Fund) provides support in Harford County for school clothing and supplies for foster children, Nurturing Parenting programs, Ready By 21 programming, Adoption and Reunification celebrations and other services that support foster care and help children and families thrive.</a:t>
            </a:r>
          </a:p>
          <a:p>
            <a:pPr marL="0" indent="0" algn="ctr">
              <a:buFont typeface="Arial" panose="020B0604020202020204" pitchFamily="34" charset="0"/>
              <a:buNone/>
            </a:pPr>
            <a:r>
              <a:rPr lang="en-US" sz="2000" i="1" dirty="0"/>
              <a:t>						- Marlene </a:t>
            </a:r>
            <a:r>
              <a:rPr lang="en-US" sz="2000" i="1" dirty="0" err="1"/>
              <a:t>Lieb</a:t>
            </a:r>
            <a:endParaRPr lang="en-US" sz="2000" i="1" dirty="0"/>
          </a:p>
        </p:txBody>
      </p:sp>
    </p:spTree>
    <p:extLst>
      <p:ext uri="{BB962C8B-B14F-4D97-AF65-F5344CB8AC3E}">
        <p14:creationId xmlns:p14="http://schemas.microsoft.com/office/powerpoint/2010/main" val="1824641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7834"/>
            <a:ext cx="8115300" cy="1325563"/>
          </a:xfrm>
        </p:spPr>
        <p:txBody>
          <a:bodyPr>
            <a:normAutofit/>
          </a:bodyPr>
          <a:lstStyle/>
          <a:p>
            <a:pPr algn="ctr"/>
            <a:r>
              <a:rPr lang="en-US" dirty="0" smtClean="0"/>
              <a:t>2020 Members’ Choice Award </a:t>
            </a:r>
            <a:endParaRPr lang="en-US" dirty="0"/>
          </a:p>
        </p:txBody>
      </p:sp>
      <p:pic>
        <p:nvPicPr>
          <p:cNvPr id="4" name="WGC MCA 202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4125" y="2387600"/>
            <a:ext cx="6635750" cy="3732213"/>
          </a:xfrm>
        </p:spPr>
      </p:pic>
    </p:spTree>
    <p:extLst>
      <p:ext uri="{BB962C8B-B14F-4D97-AF65-F5344CB8AC3E}">
        <p14:creationId xmlns:p14="http://schemas.microsoft.com/office/powerpoint/2010/main" val="3825981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27834"/>
            <a:ext cx="8201025" cy="1325563"/>
          </a:xfrm>
        </p:spPr>
        <p:txBody>
          <a:bodyPr/>
          <a:lstStyle/>
          <a:p>
            <a:pPr algn="ctr"/>
            <a:r>
              <a:rPr lang="en-US" dirty="0"/>
              <a:t>2020 </a:t>
            </a:r>
            <a:r>
              <a:rPr lang="en-US" dirty="0" smtClean="0"/>
              <a:t>Members’ </a:t>
            </a:r>
            <a:r>
              <a:rPr lang="en-US" dirty="0"/>
              <a:t>Choice Award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9031" y="2387600"/>
            <a:ext cx="2425938" cy="3732213"/>
          </a:xfrm>
        </p:spPr>
      </p:pic>
    </p:spTree>
    <p:extLst>
      <p:ext uri="{BB962C8B-B14F-4D97-AF65-F5344CB8AC3E}">
        <p14:creationId xmlns:p14="http://schemas.microsoft.com/office/powerpoint/2010/main" val="436712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dirty="0"/>
              <a:t>Membership and Outreach Committee Report</a:t>
            </a:r>
          </a:p>
        </p:txBody>
      </p:sp>
      <p:sp>
        <p:nvSpPr>
          <p:cNvPr id="2" name="Text Placeholder 1"/>
          <p:cNvSpPr>
            <a:spLocks noGrp="1"/>
          </p:cNvSpPr>
          <p:nvPr>
            <p:ph type="body" idx="1"/>
          </p:nvPr>
        </p:nvSpPr>
        <p:spPr/>
        <p:txBody>
          <a:bodyPr>
            <a:normAutofit/>
          </a:bodyPr>
          <a:lstStyle/>
          <a:p>
            <a:pPr algn="ctr"/>
            <a:r>
              <a:rPr lang="en-US" sz="3200" dirty="0" smtClean="0">
                <a:solidFill>
                  <a:srgbClr val="66FF33"/>
                </a:solidFill>
              </a:rPr>
              <a:t>Lisa Fuller</a:t>
            </a:r>
            <a:endParaRPr lang="en-US" sz="3200" dirty="0">
              <a:solidFill>
                <a:srgbClr val="66FF33"/>
              </a:solidFill>
            </a:endParaRPr>
          </a:p>
        </p:txBody>
      </p:sp>
    </p:spTree>
    <p:extLst>
      <p:ext uri="{BB962C8B-B14F-4D97-AF65-F5344CB8AC3E}">
        <p14:creationId xmlns:p14="http://schemas.microsoft.com/office/powerpoint/2010/main" val="3057693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Autofit/>
          </a:bodyPr>
          <a:lstStyle/>
          <a:p>
            <a:pPr algn="ctr"/>
            <a:r>
              <a:rPr lang="en-US" sz="4000" dirty="0">
                <a:effectLst/>
                <a:latin typeface="Arial" panose="020B0604020202020204" pitchFamily="34" charset="0"/>
                <a:cs typeface="Arial" panose="020B0604020202020204" pitchFamily="34" charset="0"/>
              </a:rPr>
              <a:t>General Membership Meeting </a:t>
            </a:r>
            <a:br>
              <a:rPr lang="en-US" sz="4000" dirty="0">
                <a:effectLst/>
                <a:latin typeface="Arial" panose="020B0604020202020204" pitchFamily="34" charset="0"/>
                <a:cs typeface="Arial" panose="020B0604020202020204" pitchFamily="34" charset="0"/>
              </a:rPr>
            </a:br>
            <a:r>
              <a:rPr lang="en-US" sz="4000" dirty="0">
                <a:effectLst/>
                <a:latin typeface="Arial" panose="020B0604020202020204" pitchFamily="34" charset="0"/>
                <a:cs typeface="Arial" panose="020B0604020202020204" pitchFamily="34" charset="0"/>
              </a:rPr>
              <a:t>January 19, 2021</a:t>
            </a:r>
          </a:p>
        </p:txBody>
      </p:sp>
      <p:sp>
        <p:nvSpPr>
          <p:cNvPr id="2" name="Content Placeholder 1"/>
          <p:cNvSpPr>
            <a:spLocks noGrp="1"/>
          </p:cNvSpPr>
          <p:nvPr>
            <p:ph idx="1"/>
          </p:nvPr>
        </p:nvSpPr>
        <p:spPr>
          <a:xfrm>
            <a:off x="277091" y="2510572"/>
            <a:ext cx="8575963" cy="3675069"/>
          </a:xfrm>
          <a:prstGeom prst="rect">
            <a:avLst/>
          </a:prstGeom>
        </p:spPr>
        <p:txBody>
          <a:bodyPr>
            <a:noAutofit/>
          </a:bodyPr>
          <a:lstStyle/>
          <a:p>
            <a:r>
              <a:rPr lang="en-US" sz="2400" dirty="0"/>
              <a:t>Opening Remarks and Circle Update </a:t>
            </a:r>
            <a:endParaRPr lang="en-US" sz="2400" i="1" dirty="0">
              <a:solidFill>
                <a:srgbClr val="66FF33"/>
              </a:solidFill>
            </a:endParaRPr>
          </a:p>
          <a:p>
            <a:r>
              <a:rPr lang="en-US" sz="2400" dirty="0"/>
              <a:t>Finance Report </a:t>
            </a:r>
            <a:endParaRPr lang="en-US" sz="2400" i="1" dirty="0">
              <a:solidFill>
                <a:srgbClr val="66FF33"/>
              </a:solidFill>
            </a:endParaRPr>
          </a:p>
          <a:p>
            <a:r>
              <a:rPr lang="en-US" sz="2400" dirty="0"/>
              <a:t>Grant Committee Report  </a:t>
            </a:r>
            <a:endParaRPr lang="en-US" sz="2400" i="1" dirty="0">
              <a:solidFill>
                <a:srgbClr val="66FF33"/>
              </a:solidFill>
            </a:endParaRPr>
          </a:p>
          <a:p>
            <a:r>
              <a:rPr lang="en-US" sz="2400" dirty="0"/>
              <a:t>Member’s Choice Award </a:t>
            </a:r>
            <a:r>
              <a:rPr lang="en-US" sz="2400" dirty="0" smtClean="0"/>
              <a:t>Report </a:t>
            </a:r>
            <a:endParaRPr lang="en-US" sz="2400" i="1" dirty="0">
              <a:solidFill>
                <a:srgbClr val="66FF33"/>
              </a:solidFill>
            </a:endParaRPr>
          </a:p>
          <a:p>
            <a:r>
              <a:rPr lang="en-US" sz="2400" dirty="0"/>
              <a:t>Membership and Outreach Committee Report </a:t>
            </a:r>
          </a:p>
          <a:p>
            <a:r>
              <a:rPr lang="en-US" sz="2400" dirty="0"/>
              <a:t>Nominations for 2021-2022</a:t>
            </a:r>
          </a:p>
          <a:p>
            <a:r>
              <a:rPr lang="en-US" sz="2400" dirty="0"/>
              <a:t>Introduction of Committee Chairs for 2021-2022</a:t>
            </a:r>
          </a:p>
          <a:p>
            <a:r>
              <a:rPr lang="en-US" sz="2400" dirty="0"/>
              <a:t>Closing Remarks </a:t>
            </a:r>
          </a:p>
          <a:p>
            <a:pPr marL="457200" lvl="1" indent="0">
              <a:buNone/>
            </a:pPr>
            <a:endParaRPr lang="en-US" sz="2000" i="1" dirty="0">
              <a:solidFill>
                <a:srgbClr val="66FF33"/>
              </a:solidFill>
            </a:endParaRPr>
          </a:p>
        </p:txBody>
      </p:sp>
    </p:spTree>
    <p:extLst>
      <p:ext uri="{BB962C8B-B14F-4D97-AF65-F5344CB8AC3E}">
        <p14:creationId xmlns:p14="http://schemas.microsoft.com/office/powerpoint/2010/main" val="17096155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Membership</a:t>
            </a:r>
          </a:p>
        </p:txBody>
      </p:sp>
      <p:sp>
        <p:nvSpPr>
          <p:cNvPr id="3" name="Content Placeholder 2"/>
          <p:cNvSpPr>
            <a:spLocks noGrp="1"/>
          </p:cNvSpPr>
          <p:nvPr>
            <p:ph idx="1"/>
          </p:nvPr>
        </p:nvSpPr>
        <p:spPr/>
        <p:txBody>
          <a:bodyPr/>
          <a:lstStyle/>
          <a:p>
            <a:r>
              <a:rPr lang="en-US" dirty="0"/>
              <a:t>2020 – </a:t>
            </a:r>
            <a:r>
              <a:rPr lang="en-US" dirty="0" smtClean="0"/>
              <a:t>81 Members Today</a:t>
            </a:r>
            <a:endParaRPr lang="en-US" dirty="0"/>
          </a:p>
          <a:p>
            <a:pPr lvl="1"/>
            <a:r>
              <a:rPr lang="en-US" dirty="0">
                <a:solidFill>
                  <a:srgbClr val="66FF33"/>
                </a:solidFill>
              </a:rPr>
              <a:t>5 new members </a:t>
            </a:r>
            <a:r>
              <a:rPr lang="en-US" dirty="0" smtClean="0">
                <a:solidFill>
                  <a:srgbClr val="66FF33"/>
                </a:solidFill>
              </a:rPr>
              <a:t>in 2020</a:t>
            </a:r>
          </a:p>
          <a:p>
            <a:pPr marL="457200" lvl="1" indent="0">
              <a:buNone/>
            </a:pPr>
            <a:endParaRPr lang="en-US" dirty="0">
              <a:solidFill>
                <a:srgbClr val="66FF33"/>
              </a:solidFill>
            </a:endParaRPr>
          </a:p>
          <a:p>
            <a:r>
              <a:rPr lang="en-US" dirty="0"/>
              <a:t>2021 – 2 </a:t>
            </a:r>
            <a:r>
              <a:rPr lang="en-US" dirty="0" smtClean="0"/>
              <a:t>New Members</a:t>
            </a:r>
            <a:endParaRPr lang="en-US" dirty="0"/>
          </a:p>
          <a:p>
            <a:pPr lvl="1"/>
            <a:r>
              <a:rPr lang="en-US" dirty="0">
                <a:solidFill>
                  <a:srgbClr val="66FF33"/>
                </a:solidFill>
              </a:rPr>
              <a:t>2 new members to date this year</a:t>
            </a:r>
            <a:r>
              <a:rPr lang="en-US" dirty="0" smtClean="0">
                <a:solidFill>
                  <a:srgbClr val="66FF33"/>
                </a:solidFill>
              </a:rPr>
              <a:t>!</a:t>
            </a:r>
          </a:p>
          <a:p>
            <a:pPr marL="457200" lvl="1" indent="0">
              <a:buNone/>
            </a:pPr>
            <a:endParaRPr lang="en-US" dirty="0">
              <a:solidFill>
                <a:srgbClr val="66FF33"/>
              </a:solidFill>
            </a:endParaRPr>
          </a:p>
          <a:p>
            <a:r>
              <a:rPr lang="en-US" dirty="0" smtClean="0"/>
              <a:t>2021– </a:t>
            </a:r>
            <a:r>
              <a:rPr lang="en-US" dirty="0"/>
              <a:t>Members </a:t>
            </a:r>
            <a:r>
              <a:rPr lang="en-US" dirty="0" smtClean="0"/>
              <a:t>Renewed</a:t>
            </a:r>
            <a:endParaRPr lang="en-US" dirty="0"/>
          </a:p>
          <a:p>
            <a:pPr lvl="1"/>
            <a:r>
              <a:rPr lang="en-US" dirty="0">
                <a:solidFill>
                  <a:srgbClr val="66FF33"/>
                </a:solidFill>
              </a:rPr>
              <a:t>4 </a:t>
            </a:r>
            <a:r>
              <a:rPr lang="en-US" dirty="0" smtClean="0">
                <a:solidFill>
                  <a:srgbClr val="66FF33"/>
                </a:solidFill>
              </a:rPr>
              <a:t>members </a:t>
            </a:r>
            <a:r>
              <a:rPr lang="en-US" dirty="0">
                <a:solidFill>
                  <a:srgbClr val="66FF33"/>
                </a:solidFill>
              </a:rPr>
              <a:t>renewed or starting monthly </a:t>
            </a:r>
            <a:r>
              <a:rPr lang="en-US" dirty="0" smtClean="0">
                <a:solidFill>
                  <a:srgbClr val="66FF33"/>
                </a:solidFill>
              </a:rPr>
              <a:t>payment</a:t>
            </a:r>
          </a:p>
          <a:p>
            <a:pPr marL="457200" lvl="1" indent="0">
              <a:buNone/>
            </a:pPr>
            <a:endParaRPr lang="en-US" dirty="0">
              <a:solidFill>
                <a:srgbClr val="66FF33"/>
              </a:solidFill>
            </a:endParaRPr>
          </a:p>
          <a:p>
            <a:pPr lvl="1"/>
            <a:endParaRPr lang="en-US" dirty="0">
              <a:solidFill>
                <a:srgbClr val="66FF33"/>
              </a:solidFill>
            </a:endParaRPr>
          </a:p>
          <a:p>
            <a:pPr marL="457200" lvl="1" indent="0">
              <a:buNone/>
            </a:pPr>
            <a:endParaRPr lang="en-US" dirty="0">
              <a:solidFill>
                <a:srgbClr val="66FF33"/>
              </a:solidFill>
            </a:endParaRPr>
          </a:p>
        </p:txBody>
      </p:sp>
    </p:spTree>
    <p:extLst>
      <p:ext uri="{BB962C8B-B14F-4D97-AF65-F5344CB8AC3E}">
        <p14:creationId xmlns:p14="http://schemas.microsoft.com/office/powerpoint/2010/main" val="28460283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526472" y="1371600"/>
            <a:ext cx="7952365" cy="4724400"/>
          </a:xfrm>
        </p:spPr>
        <p:txBody>
          <a:bodyPr>
            <a:normAutofit fontScale="25000" lnSpcReduction="20000"/>
          </a:bodyPr>
          <a:lstStyle/>
          <a:p>
            <a:pPr marL="137160" indent="0" algn="ctr">
              <a:lnSpc>
                <a:spcPct val="90000"/>
              </a:lnSpc>
              <a:buNone/>
            </a:pPr>
            <a:endParaRPr lang="en-US" sz="2600" b="1" u="sng" dirty="0"/>
          </a:p>
          <a:p>
            <a:pPr marL="137160" indent="0" algn="ctr">
              <a:lnSpc>
                <a:spcPct val="90000"/>
              </a:lnSpc>
              <a:buNone/>
            </a:pPr>
            <a:r>
              <a:rPr lang="en-US" sz="16000" i="1" dirty="0">
                <a:solidFill>
                  <a:srgbClr val="66FF33"/>
                </a:solidFill>
                <a:latin typeface="Arial" panose="020B0604020202020204" pitchFamily="34" charset="0"/>
                <a:cs typeface="Arial" panose="020B0604020202020204" pitchFamily="34" charset="0"/>
              </a:rPr>
              <a:t>The greater our membership, the greater our giving!</a:t>
            </a:r>
          </a:p>
          <a:p>
            <a:pPr marL="137160" indent="0" algn="ctr">
              <a:lnSpc>
                <a:spcPct val="90000"/>
              </a:lnSpc>
              <a:buNone/>
            </a:pPr>
            <a:endParaRPr lang="en-US" sz="9600" dirty="0">
              <a:latin typeface="Arial" panose="020B0604020202020204" pitchFamily="34" charset="0"/>
              <a:cs typeface="Arial" panose="020B0604020202020204" pitchFamily="34" charset="0"/>
            </a:endParaRPr>
          </a:p>
          <a:p>
            <a:pPr marL="594360" indent="-457200" algn="ctr">
              <a:lnSpc>
                <a:spcPct val="120000"/>
              </a:lnSpc>
              <a:spcBef>
                <a:spcPts val="0"/>
              </a:spcBef>
              <a:buNone/>
            </a:pPr>
            <a:r>
              <a:rPr lang="en-US" sz="9600" dirty="0">
                <a:latin typeface="Arial" panose="020B0604020202020204" pitchFamily="34" charset="0"/>
                <a:cs typeface="Arial" panose="020B0604020202020204" pitchFamily="34" charset="0"/>
              </a:rPr>
              <a:t>Do you have a friend, family member or colleague </a:t>
            </a:r>
            <a:r>
              <a:rPr lang="en-US" sz="9600" dirty="0" smtClean="0">
                <a:latin typeface="Arial" panose="020B0604020202020204" pitchFamily="34" charset="0"/>
                <a:cs typeface="Arial" panose="020B0604020202020204" pitchFamily="34" charset="0"/>
              </a:rPr>
              <a:t>who is </a:t>
            </a:r>
            <a:r>
              <a:rPr lang="en-US" sz="9600" dirty="0">
                <a:latin typeface="Arial" panose="020B0604020202020204" pitchFamily="34" charset="0"/>
                <a:cs typeface="Arial" panose="020B0604020202020204" pitchFamily="34" charset="0"/>
              </a:rPr>
              <a:t>interested in the Women’s Giving Circle? </a:t>
            </a:r>
            <a:br>
              <a:rPr lang="en-US" sz="9600" dirty="0">
                <a:latin typeface="Arial" panose="020B0604020202020204" pitchFamily="34" charset="0"/>
                <a:cs typeface="Arial" panose="020B0604020202020204" pitchFamily="34" charset="0"/>
              </a:rPr>
            </a:br>
            <a:endParaRPr lang="en-US" sz="9600" dirty="0">
              <a:latin typeface="Arial" panose="020B0604020202020204" pitchFamily="34" charset="0"/>
              <a:cs typeface="Arial" panose="020B0604020202020204" pitchFamily="34" charset="0"/>
            </a:endParaRPr>
          </a:p>
          <a:p>
            <a:pPr marL="594360" indent="-457200" algn="ctr">
              <a:lnSpc>
                <a:spcPct val="120000"/>
              </a:lnSpc>
              <a:spcBef>
                <a:spcPts val="0"/>
              </a:spcBef>
              <a:buNone/>
            </a:pPr>
            <a:r>
              <a:rPr lang="en-US" sz="9600" dirty="0">
                <a:latin typeface="Arial" panose="020B0604020202020204" pitchFamily="34" charset="0"/>
                <a:cs typeface="Arial" panose="020B0604020202020204" pitchFamily="34" charset="0"/>
              </a:rPr>
              <a:t>Share with them power of women’s philanthropy!</a:t>
            </a:r>
            <a:br>
              <a:rPr lang="en-US" sz="9600" dirty="0">
                <a:latin typeface="Arial" panose="020B0604020202020204" pitchFamily="34" charset="0"/>
                <a:cs typeface="Arial" panose="020B0604020202020204" pitchFamily="34" charset="0"/>
              </a:rPr>
            </a:br>
            <a:endParaRPr lang="en-US" sz="9600" dirty="0">
              <a:latin typeface="Arial" panose="020B0604020202020204" pitchFamily="34" charset="0"/>
              <a:cs typeface="Arial" panose="020B0604020202020204" pitchFamily="34" charset="0"/>
            </a:endParaRPr>
          </a:p>
          <a:p>
            <a:pPr marL="594360" indent="-457200" algn="ctr">
              <a:lnSpc>
                <a:spcPct val="90000"/>
              </a:lnSpc>
              <a:spcBef>
                <a:spcPts val="0"/>
              </a:spcBef>
              <a:buNone/>
            </a:pPr>
            <a:r>
              <a:rPr lang="en-US" sz="9600" dirty="0">
                <a:latin typeface="Arial" panose="020B0604020202020204" pitchFamily="34" charset="0"/>
                <a:cs typeface="Arial" panose="020B0604020202020204" pitchFamily="34" charset="0"/>
              </a:rPr>
              <a:t>We are neighbors helping neighbors!</a:t>
            </a:r>
          </a:p>
          <a:p>
            <a:pPr marL="594360" indent="-457200" algn="ctr">
              <a:lnSpc>
                <a:spcPct val="90000"/>
              </a:lnSpc>
              <a:buNone/>
            </a:pPr>
            <a:endParaRPr lang="en-US" sz="9600" dirty="0">
              <a:latin typeface="Arial" panose="020B0604020202020204" pitchFamily="34" charset="0"/>
              <a:cs typeface="Arial" panose="020B0604020202020204" pitchFamily="34" charset="0"/>
            </a:endParaRPr>
          </a:p>
          <a:p>
            <a:pPr marL="594360" indent="-457200" algn="ctr">
              <a:lnSpc>
                <a:spcPct val="90000"/>
              </a:lnSpc>
              <a:buNone/>
            </a:pPr>
            <a:r>
              <a:rPr lang="en-US" sz="8000" b="1" dirty="0"/>
              <a:t> </a:t>
            </a:r>
          </a:p>
          <a:p>
            <a:pPr marL="594360" indent="-457200">
              <a:lnSpc>
                <a:spcPct val="90000"/>
              </a:lnSpc>
              <a:buNone/>
            </a:pPr>
            <a:endParaRPr lang="en-US" sz="2200" b="1" dirty="0"/>
          </a:p>
          <a:p>
            <a:pPr marL="594360" indent="-457200">
              <a:lnSpc>
                <a:spcPct val="90000"/>
              </a:lnSpc>
              <a:buNone/>
            </a:pPr>
            <a:endParaRPr lang="en-US" sz="2200" b="1" dirty="0"/>
          </a:p>
          <a:p>
            <a:pPr marL="594360" indent="-457200">
              <a:lnSpc>
                <a:spcPct val="90000"/>
              </a:lnSpc>
              <a:buNone/>
            </a:pPr>
            <a:r>
              <a:rPr lang="en-US" dirty="0"/>
              <a:t>	</a:t>
            </a:r>
          </a:p>
        </p:txBody>
      </p:sp>
    </p:spTree>
    <p:extLst>
      <p:ext uri="{BB962C8B-B14F-4D97-AF65-F5344CB8AC3E}">
        <p14:creationId xmlns:p14="http://schemas.microsoft.com/office/powerpoint/2010/main" val="260721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Renew</a:t>
            </a:r>
          </a:p>
        </p:txBody>
      </p:sp>
      <p:sp>
        <p:nvSpPr>
          <p:cNvPr id="7" name="Content Placeholder 6"/>
          <p:cNvSpPr>
            <a:spLocks noGrp="1"/>
          </p:cNvSpPr>
          <p:nvPr>
            <p:ph idx="1"/>
          </p:nvPr>
        </p:nvSpPr>
        <p:spPr/>
        <p:txBody>
          <a:bodyPr>
            <a:normAutofit fontScale="92500" lnSpcReduction="20000"/>
          </a:bodyPr>
          <a:lstStyle/>
          <a:p>
            <a:r>
              <a:rPr lang="en-US" dirty="0"/>
              <a:t>Go to the “</a:t>
            </a:r>
            <a:r>
              <a:rPr lang="en-US" dirty="0" smtClean="0"/>
              <a:t>Join/Renew” </a:t>
            </a:r>
            <a:r>
              <a:rPr lang="en-US" dirty="0"/>
              <a:t>page of our website at: </a:t>
            </a:r>
            <a:r>
              <a:rPr lang="en-US" dirty="0" smtClean="0"/>
              <a:t>www.harfordwomengiving.org</a:t>
            </a:r>
            <a:endParaRPr lang="en-US" dirty="0"/>
          </a:p>
          <a:p>
            <a:endParaRPr lang="en-US" dirty="0"/>
          </a:p>
          <a:p>
            <a:r>
              <a:rPr lang="en-US" dirty="0"/>
              <a:t>Options:</a:t>
            </a:r>
          </a:p>
          <a:p>
            <a:pPr lvl="1"/>
            <a:r>
              <a:rPr lang="en-US" dirty="0">
                <a:solidFill>
                  <a:srgbClr val="66FF33"/>
                </a:solidFill>
              </a:rPr>
              <a:t>Credit Card</a:t>
            </a:r>
          </a:p>
          <a:p>
            <a:pPr lvl="1"/>
            <a:r>
              <a:rPr lang="en-US" dirty="0">
                <a:solidFill>
                  <a:srgbClr val="66FF33"/>
                </a:solidFill>
              </a:rPr>
              <a:t>Electronic Check</a:t>
            </a:r>
          </a:p>
          <a:p>
            <a:pPr lvl="1"/>
            <a:r>
              <a:rPr lang="en-US" dirty="0">
                <a:solidFill>
                  <a:srgbClr val="66FF33"/>
                </a:solidFill>
              </a:rPr>
              <a:t>Paper </a:t>
            </a:r>
            <a:r>
              <a:rPr lang="en-US" dirty="0" smtClean="0">
                <a:solidFill>
                  <a:srgbClr val="66FF33"/>
                </a:solidFill>
              </a:rPr>
              <a:t>Check through February 28</a:t>
            </a:r>
          </a:p>
          <a:p>
            <a:pPr lvl="1"/>
            <a:r>
              <a:rPr lang="en-US" dirty="0" smtClean="0">
                <a:solidFill>
                  <a:srgbClr val="66FF33"/>
                </a:solidFill>
              </a:rPr>
              <a:t>Paper Check after March 1 if Registered with </a:t>
            </a:r>
            <a:r>
              <a:rPr lang="en-US" dirty="0" err="1" smtClean="0">
                <a:solidFill>
                  <a:srgbClr val="66FF33"/>
                </a:solidFill>
              </a:rPr>
              <a:t>Growfund</a:t>
            </a:r>
            <a:endParaRPr lang="en-US" dirty="0">
              <a:solidFill>
                <a:srgbClr val="66FF33"/>
              </a:solidFill>
            </a:endParaRPr>
          </a:p>
          <a:p>
            <a:pPr lvl="1"/>
            <a:endParaRPr lang="en-US" dirty="0"/>
          </a:p>
          <a:p>
            <a:r>
              <a:rPr lang="en-US" dirty="0"/>
              <a:t>Instructions online or send an email to: </a:t>
            </a:r>
            <a:r>
              <a:rPr lang="en-US" dirty="0" smtClean="0"/>
              <a:t>wgcharfordmembership@gmail.com</a:t>
            </a:r>
            <a:endParaRPr lang="en-US" dirty="0"/>
          </a:p>
          <a:p>
            <a:endParaRPr lang="en-US" dirty="0"/>
          </a:p>
        </p:txBody>
      </p:sp>
    </p:spTree>
    <p:extLst>
      <p:ext uri="{BB962C8B-B14F-4D97-AF65-F5344CB8AC3E}">
        <p14:creationId xmlns:p14="http://schemas.microsoft.com/office/powerpoint/2010/main" val="1445182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Renew Using Auto-Pay</a:t>
            </a:r>
          </a:p>
        </p:txBody>
      </p:sp>
      <p:sp>
        <p:nvSpPr>
          <p:cNvPr id="7" name="Content Placeholder 6"/>
          <p:cNvSpPr>
            <a:spLocks noGrp="1"/>
          </p:cNvSpPr>
          <p:nvPr>
            <p:ph idx="1"/>
          </p:nvPr>
        </p:nvSpPr>
        <p:spPr/>
        <p:txBody>
          <a:bodyPr>
            <a:normAutofit/>
          </a:bodyPr>
          <a:lstStyle/>
          <a:p>
            <a:r>
              <a:rPr lang="en-US" dirty="0"/>
              <a:t>Go to the “</a:t>
            </a:r>
            <a:r>
              <a:rPr lang="en-US" dirty="0" smtClean="0"/>
              <a:t>Join/Renew” </a:t>
            </a:r>
            <a:r>
              <a:rPr lang="en-US" dirty="0"/>
              <a:t>page of our website at: </a:t>
            </a:r>
            <a:r>
              <a:rPr lang="en-US" dirty="0" smtClean="0"/>
              <a:t>www.harfordwomengiving.org</a:t>
            </a:r>
            <a:endParaRPr lang="en-US" dirty="0"/>
          </a:p>
          <a:p>
            <a:r>
              <a:rPr lang="en-US" dirty="0"/>
              <a:t>Pay the $50 administrative fee using the </a:t>
            </a:r>
            <a:r>
              <a:rPr lang="en-US" dirty="0" smtClean="0"/>
              <a:t>link</a:t>
            </a:r>
            <a:endParaRPr lang="en-US" dirty="0"/>
          </a:p>
          <a:p>
            <a:r>
              <a:rPr lang="en-US" dirty="0"/>
              <a:t>Set-up a recurring payment for the balance </a:t>
            </a:r>
          </a:p>
          <a:p>
            <a:pPr lvl="1"/>
            <a:r>
              <a:rPr lang="en-US" dirty="0">
                <a:solidFill>
                  <a:srgbClr val="66FF33"/>
                </a:solidFill>
              </a:rPr>
              <a:t>Credit Card</a:t>
            </a:r>
          </a:p>
          <a:p>
            <a:pPr lvl="1"/>
            <a:r>
              <a:rPr lang="en-US" dirty="0">
                <a:solidFill>
                  <a:srgbClr val="66FF33"/>
                </a:solidFill>
              </a:rPr>
              <a:t>Electronic Check</a:t>
            </a:r>
          </a:p>
          <a:p>
            <a:r>
              <a:rPr lang="en-US" dirty="0"/>
              <a:t>Start in </a:t>
            </a:r>
            <a:r>
              <a:rPr lang="en-US" dirty="0" smtClean="0"/>
              <a:t>January = $41.67 month </a:t>
            </a:r>
            <a:r>
              <a:rPr lang="en-US" dirty="0"/>
              <a:t>x </a:t>
            </a:r>
            <a:r>
              <a:rPr lang="en-US" dirty="0" smtClean="0"/>
              <a:t>12 months</a:t>
            </a:r>
          </a:p>
          <a:p>
            <a:r>
              <a:rPr lang="en-US" dirty="0" smtClean="0"/>
              <a:t>Can start in any month!</a:t>
            </a:r>
            <a:endParaRPr lang="en-US" dirty="0"/>
          </a:p>
          <a:p>
            <a:endParaRPr lang="en-US" dirty="0"/>
          </a:p>
        </p:txBody>
      </p:sp>
    </p:spTree>
    <p:extLst>
      <p:ext uri="{BB962C8B-B14F-4D97-AF65-F5344CB8AC3E}">
        <p14:creationId xmlns:p14="http://schemas.microsoft.com/office/powerpoint/2010/main" val="1349523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Stay Connected!</a:t>
            </a:r>
          </a:p>
        </p:txBody>
      </p:sp>
      <p:sp>
        <p:nvSpPr>
          <p:cNvPr id="3" name="Content Placeholder 2"/>
          <p:cNvSpPr>
            <a:spLocks noGrp="1"/>
          </p:cNvSpPr>
          <p:nvPr>
            <p:ph idx="1"/>
          </p:nvPr>
        </p:nvSpPr>
        <p:spPr/>
        <p:txBody>
          <a:bodyPr>
            <a:normAutofit/>
          </a:bodyPr>
          <a:lstStyle/>
          <a:p>
            <a:r>
              <a:rPr lang="en-US" dirty="0"/>
              <a:t>“Like" the WGC Facebook page and “share” the posted news and </a:t>
            </a:r>
            <a:r>
              <a:rPr lang="en-US" dirty="0" smtClean="0"/>
              <a:t>events</a:t>
            </a:r>
            <a:endParaRPr lang="en-US" dirty="0"/>
          </a:p>
          <a:p>
            <a:r>
              <a:rPr lang="en-US" dirty="0"/>
              <a:t>Follow us on </a:t>
            </a:r>
            <a:r>
              <a:rPr lang="en-US" dirty="0" smtClean="0"/>
              <a:t>Instagram</a:t>
            </a:r>
            <a:endParaRPr lang="en-US" dirty="0"/>
          </a:p>
          <a:p>
            <a:r>
              <a:rPr lang="en-US" dirty="0"/>
              <a:t>Visit our </a:t>
            </a:r>
            <a:r>
              <a:rPr lang="en-US" dirty="0" smtClean="0"/>
              <a:t>website</a:t>
            </a:r>
            <a:endParaRPr lang="en-US" dirty="0"/>
          </a:p>
          <a:p>
            <a:r>
              <a:rPr lang="en-US" dirty="0"/>
              <a:t>Forward emails and posts to your philanthropic </a:t>
            </a:r>
            <a:r>
              <a:rPr lang="en-US" dirty="0" smtClean="0"/>
              <a:t>friends</a:t>
            </a:r>
            <a:endParaRPr lang="en-US" dirty="0"/>
          </a:p>
          <a:p>
            <a:r>
              <a:rPr lang="en-US" dirty="0"/>
              <a:t>Update your email address as needed!</a:t>
            </a:r>
          </a:p>
          <a:p>
            <a:endParaRPr lang="en-US" dirty="0"/>
          </a:p>
        </p:txBody>
      </p:sp>
    </p:spTree>
    <p:extLst>
      <p:ext uri="{BB962C8B-B14F-4D97-AF65-F5344CB8AC3E}">
        <p14:creationId xmlns:p14="http://schemas.microsoft.com/office/powerpoint/2010/main" val="9448755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dirty="0" smtClean="0"/>
              <a:t>Nominating Committee</a:t>
            </a:r>
            <a:endParaRPr lang="en-US" dirty="0"/>
          </a:p>
        </p:txBody>
      </p:sp>
      <p:sp>
        <p:nvSpPr>
          <p:cNvPr id="2" name="Text Placeholder 1"/>
          <p:cNvSpPr>
            <a:spLocks noGrp="1"/>
          </p:cNvSpPr>
          <p:nvPr>
            <p:ph type="body" idx="1"/>
          </p:nvPr>
        </p:nvSpPr>
        <p:spPr/>
        <p:txBody>
          <a:bodyPr>
            <a:normAutofit/>
          </a:bodyPr>
          <a:lstStyle/>
          <a:p>
            <a:pPr algn="ctr"/>
            <a:r>
              <a:rPr lang="en-US" sz="3200" dirty="0" smtClean="0">
                <a:solidFill>
                  <a:srgbClr val="66FF33"/>
                </a:solidFill>
              </a:rPr>
              <a:t>Terri Garland</a:t>
            </a:r>
            <a:endParaRPr lang="en-US" sz="3200" dirty="0">
              <a:solidFill>
                <a:srgbClr val="66FF33"/>
              </a:solidFill>
            </a:endParaRPr>
          </a:p>
        </p:txBody>
      </p:sp>
    </p:spTree>
    <p:extLst>
      <p:ext uri="{BB962C8B-B14F-4D97-AF65-F5344CB8AC3E}">
        <p14:creationId xmlns:p14="http://schemas.microsoft.com/office/powerpoint/2010/main" val="10687054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endParaRPr lang="en-US" dirty="0"/>
          </a:p>
          <a:p>
            <a:pPr marL="0" indent="0" algn="ctr">
              <a:buNone/>
            </a:pPr>
            <a:r>
              <a:rPr lang="en-US" sz="3200" dirty="0">
                <a:solidFill>
                  <a:srgbClr val="66FF33"/>
                </a:solidFill>
                <a:latin typeface="Arial"/>
                <a:cs typeface="Arial"/>
              </a:rPr>
              <a:t>Terri </a:t>
            </a:r>
            <a:r>
              <a:rPr lang="en-US" sz="3200" dirty="0" smtClean="0">
                <a:solidFill>
                  <a:srgbClr val="66FF33"/>
                </a:solidFill>
                <a:latin typeface="Arial"/>
                <a:cs typeface="Arial"/>
              </a:rPr>
              <a:t>Garland</a:t>
            </a:r>
            <a:endParaRPr lang="en-US" sz="3200" dirty="0">
              <a:solidFill>
                <a:srgbClr val="66FF33"/>
              </a:solidFill>
              <a:latin typeface="Arial"/>
              <a:cs typeface="Arial"/>
            </a:endParaRPr>
          </a:p>
          <a:p>
            <a:pPr marL="0" indent="0" algn="ctr">
              <a:buNone/>
            </a:pPr>
            <a:r>
              <a:rPr lang="en-US" sz="3200" dirty="0" smtClean="0">
                <a:solidFill>
                  <a:srgbClr val="66FF33"/>
                </a:solidFill>
                <a:latin typeface="Arial"/>
                <a:cs typeface="Arial"/>
              </a:rPr>
              <a:t>Pat </a:t>
            </a:r>
            <a:r>
              <a:rPr lang="en-US" sz="3200" dirty="0" err="1" smtClean="0">
                <a:solidFill>
                  <a:srgbClr val="66FF33"/>
                </a:solidFill>
                <a:latin typeface="Arial"/>
                <a:cs typeface="Arial"/>
              </a:rPr>
              <a:t>Palinkas</a:t>
            </a:r>
            <a:endParaRPr lang="en-US" sz="3200" dirty="0" smtClean="0">
              <a:solidFill>
                <a:srgbClr val="66FF33"/>
              </a:solidFill>
              <a:latin typeface="Arial"/>
              <a:cs typeface="Arial"/>
            </a:endParaRPr>
          </a:p>
          <a:p>
            <a:pPr marL="0" indent="0" algn="ctr">
              <a:buNone/>
            </a:pPr>
            <a:r>
              <a:rPr lang="en-US" sz="3200" dirty="0" smtClean="0">
                <a:solidFill>
                  <a:srgbClr val="66FF33"/>
                </a:solidFill>
                <a:latin typeface="Arial"/>
                <a:cs typeface="Arial"/>
              </a:rPr>
              <a:t>Linda </a:t>
            </a:r>
            <a:r>
              <a:rPr lang="en-US" sz="3200" smtClean="0">
                <a:solidFill>
                  <a:srgbClr val="66FF33"/>
                </a:solidFill>
                <a:latin typeface="Arial"/>
                <a:cs typeface="Arial"/>
              </a:rPr>
              <a:t>Bealefeld</a:t>
            </a:r>
            <a:endParaRPr lang="en-US" sz="3200" dirty="0">
              <a:solidFill>
                <a:srgbClr val="66FF33"/>
              </a:solidFill>
              <a:latin typeface="Arial"/>
              <a:cs typeface="Arial"/>
            </a:endParaRPr>
          </a:p>
          <a:p>
            <a:pPr marL="0" indent="0" algn="ctr">
              <a:buNone/>
            </a:pPr>
            <a:endParaRPr lang="en-US" sz="3200" dirty="0">
              <a:latin typeface="Arial"/>
              <a:cs typeface="Arial"/>
            </a:endParaRPr>
          </a:p>
          <a:p>
            <a:pPr marL="0" indent="0" algn="ctr">
              <a:buNone/>
            </a:pPr>
            <a:endParaRPr lang="en-US" sz="3200" dirty="0">
              <a:latin typeface="Arial"/>
              <a:cs typeface="Arial"/>
            </a:endParaRPr>
          </a:p>
          <a:p>
            <a:pPr algn="ctr"/>
            <a:endParaRPr lang="en-US" sz="3200" dirty="0">
              <a:latin typeface="Arial"/>
              <a:cs typeface="Arial"/>
            </a:endParaRPr>
          </a:p>
          <a:p>
            <a:endParaRPr lang="en-US" dirty="0"/>
          </a:p>
        </p:txBody>
      </p:sp>
      <p:sp>
        <p:nvSpPr>
          <p:cNvPr id="3" name="Title 2"/>
          <p:cNvSpPr>
            <a:spLocks noGrp="1"/>
          </p:cNvSpPr>
          <p:nvPr>
            <p:ph type="title"/>
          </p:nvPr>
        </p:nvSpPr>
        <p:spPr/>
        <p:txBody>
          <a:bodyPr/>
          <a:lstStyle/>
          <a:p>
            <a:pPr algn="ctr"/>
            <a:r>
              <a:rPr lang="en-US" dirty="0">
                <a:latin typeface="Arial"/>
                <a:cs typeface="Arial"/>
              </a:rPr>
              <a:t>Nominating Committee</a:t>
            </a:r>
          </a:p>
        </p:txBody>
      </p:sp>
    </p:spTree>
    <p:extLst>
      <p:ext uri="{BB962C8B-B14F-4D97-AF65-F5344CB8AC3E}">
        <p14:creationId xmlns:p14="http://schemas.microsoft.com/office/powerpoint/2010/main" val="827720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sz="half" idx="1"/>
          </p:nvPr>
        </p:nvSpPr>
        <p:spPr>
          <a:xfrm>
            <a:off x="609600" y="2571750"/>
            <a:ext cx="7924799" cy="3771900"/>
          </a:xfrm>
          <a:prstGeom prst="rect">
            <a:avLst/>
          </a:prstGeom>
        </p:spPr>
        <p:txBody>
          <a:bodyPr>
            <a:normAutofit fontScale="85000" lnSpcReduction="20000"/>
          </a:bodyPr>
          <a:lstStyle/>
          <a:p>
            <a:pPr marL="0" marR="64007" lvl="2" indent="0" algn="ctr" defTabSz="914400">
              <a:spcBef>
                <a:spcPts val="400"/>
              </a:spcBef>
              <a:buClrTx/>
              <a:buNone/>
              <a:defRPr sz="2700"/>
            </a:pPr>
            <a:r>
              <a:rPr lang="en-US" sz="3200" dirty="0" smtClean="0"/>
              <a:t>Donna </a:t>
            </a:r>
            <a:r>
              <a:rPr lang="en-US" sz="3200" dirty="0" err="1" smtClean="0"/>
              <a:t>Kreis</a:t>
            </a:r>
            <a:endParaRPr lang="en-US" sz="3200" dirty="0" smtClean="0"/>
          </a:p>
          <a:p>
            <a:pPr marL="0" marR="64007" lvl="2" indent="0" algn="ctr" defTabSz="914400">
              <a:spcBef>
                <a:spcPts val="400"/>
              </a:spcBef>
              <a:buClrTx/>
              <a:buNone/>
              <a:defRPr sz="2700"/>
            </a:pPr>
            <a:r>
              <a:rPr lang="en-US" sz="3200" dirty="0" smtClean="0">
                <a:solidFill>
                  <a:srgbClr val="66FF33"/>
                </a:solidFill>
              </a:rPr>
              <a:t>Chair</a:t>
            </a:r>
          </a:p>
          <a:p>
            <a:pPr marL="0" marR="64007" lvl="2" indent="0" algn="ctr" defTabSz="914400">
              <a:spcBef>
                <a:spcPts val="400"/>
              </a:spcBef>
              <a:buClrTx/>
              <a:buNone/>
              <a:defRPr sz="2700"/>
            </a:pPr>
            <a:endParaRPr lang="en-US" sz="3200" dirty="0" smtClean="0"/>
          </a:p>
          <a:p>
            <a:pPr marL="0" marR="64007" lvl="2" indent="0" algn="ctr" defTabSz="914400">
              <a:spcBef>
                <a:spcPts val="400"/>
              </a:spcBef>
              <a:buClrTx/>
              <a:buNone/>
              <a:defRPr sz="2700"/>
            </a:pPr>
            <a:r>
              <a:rPr lang="en-US" sz="3200" dirty="0" smtClean="0"/>
              <a:t>Bonnie Miranda</a:t>
            </a:r>
          </a:p>
          <a:p>
            <a:pPr marL="0" marR="64007" lvl="2" indent="0" algn="ctr" defTabSz="914400">
              <a:spcBef>
                <a:spcPts val="400"/>
              </a:spcBef>
              <a:buClrTx/>
              <a:buNone/>
              <a:defRPr sz="2700"/>
            </a:pPr>
            <a:r>
              <a:rPr lang="en-US" sz="3200" dirty="0" smtClean="0">
                <a:solidFill>
                  <a:srgbClr val="66FF33"/>
                </a:solidFill>
              </a:rPr>
              <a:t>Vice-Chair and Secretary</a:t>
            </a:r>
          </a:p>
          <a:p>
            <a:pPr marL="0" marR="64007" lvl="2" indent="0" algn="ctr" defTabSz="914400">
              <a:spcBef>
                <a:spcPts val="400"/>
              </a:spcBef>
              <a:buClrTx/>
              <a:buNone/>
              <a:defRPr sz="2700"/>
            </a:pPr>
            <a:endParaRPr lang="en-US" sz="3200" dirty="0" smtClean="0"/>
          </a:p>
          <a:p>
            <a:pPr marL="0" marR="64007" lvl="2" indent="0" algn="ctr" defTabSz="914400">
              <a:spcBef>
                <a:spcPts val="400"/>
              </a:spcBef>
              <a:buClrTx/>
              <a:buNone/>
              <a:defRPr sz="2700"/>
            </a:pPr>
            <a:r>
              <a:rPr lang="en-US" sz="3200" dirty="0" smtClean="0"/>
              <a:t>Monica Worrell</a:t>
            </a:r>
          </a:p>
          <a:p>
            <a:pPr marL="0" marR="64007" lvl="2" indent="0" algn="ctr" defTabSz="914400">
              <a:spcBef>
                <a:spcPts val="400"/>
              </a:spcBef>
              <a:buClrTx/>
              <a:buNone/>
              <a:defRPr sz="2700"/>
            </a:pPr>
            <a:r>
              <a:rPr lang="en-US" sz="3200" dirty="0" smtClean="0">
                <a:solidFill>
                  <a:srgbClr val="66FF33"/>
                </a:solidFill>
              </a:rPr>
              <a:t>Treasurer </a:t>
            </a:r>
          </a:p>
          <a:p>
            <a:pPr marL="0" marR="64007" lvl="2" indent="0" algn="ctr" defTabSz="914400">
              <a:spcBef>
                <a:spcPts val="400"/>
              </a:spcBef>
              <a:buClrTx/>
              <a:buNone/>
              <a:defRPr sz="2700"/>
            </a:pPr>
            <a:endParaRPr lang="en-US" sz="3200" dirty="0">
              <a:solidFill>
                <a:srgbClr val="66FF33"/>
              </a:solidFill>
            </a:endParaRPr>
          </a:p>
          <a:p>
            <a:pPr marL="0" marR="64007" lvl="2" indent="0" algn="ctr" defTabSz="914400">
              <a:spcBef>
                <a:spcPts val="400"/>
              </a:spcBef>
              <a:buClrTx/>
              <a:buNone/>
              <a:defRPr sz="2700"/>
            </a:pPr>
            <a:r>
              <a:rPr lang="en-US" sz="3200" dirty="0" smtClean="0"/>
              <a:t>Kim Malat</a:t>
            </a:r>
          </a:p>
          <a:p>
            <a:pPr marL="0" marR="64007" lvl="2" indent="0" algn="ctr" defTabSz="914400">
              <a:spcBef>
                <a:spcPts val="400"/>
              </a:spcBef>
              <a:buClrTx/>
              <a:buNone/>
              <a:defRPr sz="2700"/>
            </a:pPr>
            <a:r>
              <a:rPr lang="en-US" sz="3200" dirty="0" smtClean="0">
                <a:solidFill>
                  <a:srgbClr val="66FF33"/>
                </a:solidFill>
              </a:rPr>
              <a:t>Past Chair</a:t>
            </a:r>
            <a:endParaRPr sz="3200" dirty="0">
              <a:solidFill>
                <a:srgbClr val="66FF33"/>
              </a:solidFill>
            </a:endParaRPr>
          </a:p>
        </p:txBody>
      </p:sp>
      <p:sp>
        <p:nvSpPr>
          <p:cNvPr id="214" name="Shape 214"/>
          <p:cNvSpPr>
            <a:spLocks noGrp="1"/>
          </p:cNvSpPr>
          <p:nvPr>
            <p:ph type="title"/>
          </p:nvPr>
        </p:nvSpPr>
        <p:spPr>
          <a:xfrm>
            <a:off x="609600" y="994091"/>
            <a:ext cx="7924800" cy="1143001"/>
          </a:xfrm>
          <a:prstGeom prst="rect">
            <a:avLst/>
          </a:prstGeom>
        </p:spPr>
        <p:txBody>
          <a:bodyPr>
            <a:normAutofit fontScale="90000"/>
          </a:bodyPr>
          <a:lstStyle>
            <a:lvl1pPr algn="ctr"/>
          </a:lstStyle>
          <a:p>
            <a:r>
              <a:rPr dirty="0">
                <a:latin typeface="Arial"/>
                <a:cs typeface="Arial"/>
              </a:rPr>
              <a:t>The </a:t>
            </a:r>
            <a:r>
              <a:rPr lang="en-US" dirty="0">
                <a:latin typeface="Arial"/>
                <a:cs typeface="Arial"/>
              </a:rPr>
              <a:t>Proposed </a:t>
            </a:r>
            <a:r>
              <a:rPr dirty="0">
                <a:latin typeface="Arial"/>
                <a:cs typeface="Arial"/>
              </a:rPr>
              <a:t>Executive Board</a:t>
            </a:r>
            <a:r>
              <a:rPr lang="en-US" dirty="0">
                <a:latin typeface="Arial"/>
                <a:cs typeface="Arial"/>
              </a:rPr>
              <a:t> </a:t>
            </a:r>
            <a:r>
              <a:rPr lang="en-US" dirty="0" smtClean="0">
                <a:latin typeface="Arial"/>
                <a:cs typeface="Arial"/>
              </a:rPr>
              <a:t>2021-2022</a:t>
            </a:r>
            <a:endParaRPr dirty="0">
              <a:latin typeface="Arial"/>
              <a:cs typeface="Arial"/>
            </a:endParaRPr>
          </a:p>
        </p:txBody>
      </p:sp>
    </p:spTree>
    <p:extLst>
      <p:ext uri="{BB962C8B-B14F-4D97-AF65-F5344CB8AC3E}">
        <p14:creationId xmlns:p14="http://schemas.microsoft.com/office/powerpoint/2010/main" val="94905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riginal file ‎ (SVG file, nominally 465 × 306 pixels ..."/>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31887" y="1309254"/>
            <a:ext cx="6880225" cy="4525962"/>
          </a:xfrm>
        </p:spPr>
      </p:pic>
    </p:spTree>
    <p:extLst>
      <p:ext uri="{BB962C8B-B14F-4D97-AF65-F5344CB8AC3E}">
        <p14:creationId xmlns:p14="http://schemas.microsoft.com/office/powerpoint/2010/main" val="192332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053432"/>
            <a:ext cx="7886700" cy="2852737"/>
          </a:xfrm>
        </p:spPr>
        <p:txBody>
          <a:bodyPr>
            <a:normAutofit/>
          </a:bodyPr>
          <a:lstStyle/>
          <a:p>
            <a:pPr algn="ctr"/>
            <a:r>
              <a:rPr lang="en-US" dirty="0" smtClean="0">
                <a:latin typeface="Arial" panose="020B0604020202020204" pitchFamily="34" charset="0"/>
                <a:cs typeface="Arial" panose="020B0604020202020204" pitchFamily="34" charset="0"/>
              </a:rPr>
              <a:t>Remarks and</a:t>
            </a:r>
            <a:br>
              <a:rPr lang="en-US" dirty="0" smtClean="0">
                <a:latin typeface="Arial" panose="020B0604020202020204" pitchFamily="34" charset="0"/>
                <a:cs typeface="Arial" panose="020B0604020202020204" pitchFamily="34" charset="0"/>
              </a:rPr>
            </a:br>
            <a:r>
              <a:rPr lang="en-US" dirty="0" smtClean="0"/>
              <a:t>Introduction of Committee Chairs</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623888" y="4718051"/>
            <a:ext cx="7886700" cy="1500187"/>
          </a:xfrm>
        </p:spPr>
        <p:txBody>
          <a:bodyPr>
            <a:normAutofit/>
          </a:bodyPr>
          <a:lstStyle/>
          <a:p>
            <a:pPr marL="0" algn="ctr">
              <a:buNone/>
            </a:pPr>
            <a:r>
              <a:rPr lang="en-US" sz="3200" dirty="0" smtClean="0">
                <a:solidFill>
                  <a:srgbClr val="66FF33"/>
                </a:solidFill>
                <a:latin typeface="Arial" panose="020B0604020202020204" pitchFamily="34" charset="0"/>
                <a:cs typeface="Arial" panose="020B0604020202020204" pitchFamily="34" charset="0"/>
              </a:rPr>
              <a:t>Donna </a:t>
            </a:r>
            <a:r>
              <a:rPr lang="en-US" sz="3200" dirty="0" err="1" smtClean="0">
                <a:solidFill>
                  <a:srgbClr val="66FF33"/>
                </a:solidFill>
                <a:latin typeface="Arial" panose="020B0604020202020204" pitchFamily="34" charset="0"/>
                <a:cs typeface="Arial" panose="020B0604020202020204" pitchFamily="34" charset="0"/>
              </a:rPr>
              <a:t>Kreis</a:t>
            </a:r>
            <a:endParaRPr lang="en-US" sz="3200" dirty="0">
              <a:solidFill>
                <a:srgbClr val="66FF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27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192877"/>
            <a:ext cx="7886700" cy="1325563"/>
          </a:xfrm>
          <a:prstGeom prst="rect">
            <a:avLst/>
          </a:prstGeom>
        </p:spPr>
        <p:txBody>
          <a:bodyPr>
            <a:normAutofit/>
          </a:bodyPr>
          <a:lstStyle/>
          <a:p>
            <a:pPr algn="ctr"/>
            <a:r>
              <a:rPr lang="en-US" dirty="0">
                <a:effectLst/>
                <a:latin typeface="Arial" panose="020B0604020202020204" pitchFamily="34" charset="0"/>
                <a:cs typeface="Arial" panose="020B0604020202020204" pitchFamily="34" charset="0"/>
              </a:rPr>
              <a:t>2019-2020 </a:t>
            </a:r>
            <a:r>
              <a:rPr lang="en-US" dirty="0" smtClean="0">
                <a:effectLst/>
                <a:latin typeface="Arial" panose="020B0604020202020204" pitchFamily="34" charset="0"/>
                <a:cs typeface="Arial" panose="020B0604020202020204" pitchFamily="34" charset="0"/>
              </a:rPr>
              <a:t>Executive </a:t>
            </a:r>
            <a:r>
              <a:rPr lang="en-US" dirty="0">
                <a:effectLst/>
                <a:latin typeface="Arial" panose="020B0604020202020204" pitchFamily="34" charset="0"/>
                <a:cs typeface="Arial" panose="020B0604020202020204" pitchFamily="34" charset="0"/>
              </a:rPr>
              <a:t>Board</a:t>
            </a:r>
          </a:p>
        </p:txBody>
      </p:sp>
      <p:sp>
        <p:nvSpPr>
          <p:cNvPr id="2" name="Content Placeholder 1"/>
          <p:cNvSpPr>
            <a:spLocks noGrp="1"/>
          </p:cNvSpPr>
          <p:nvPr>
            <p:ph idx="1"/>
          </p:nvPr>
        </p:nvSpPr>
        <p:spPr>
          <a:xfrm>
            <a:off x="628650" y="2981739"/>
            <a:ext cx="7886700" cy="3243722"/>
          </a:xfrm>
          <a:prstGeom prst="rect">
            <a:avLst/>
          </a:prstGeom>
        </p:spPr>
        <p:txBody>
          <a:bodyPr/>
          <a:lstStyle/>
          <a:p>
            <a:pPr marL="0" indent="0" algn="ctr">
              <a:buNone/>
            </a:pPr>
            <a:r>
              <a:rPr lang="en-US" dirty="0">
                <a:latin typeface="Arial" panose="020B0604020202020204" pitchFamily="34" charset="0"/>
                <a:cs typeface="Arial" panose="020B0604020202020204" pitchFamily="34" charset="0"/>
              </a:rPr>
              <a:t>Kim Malat, Chair</a:t>
            </a:r>
          </a:p>
          <a:p>
            <a:pPr marL="0" indent="0" algn="ctr">
              <a:buNone/>
            </a:pPr>
            <a:r>
              <a:rPr lang="en-US" dirty="0">
                <a:latin typeface="Arial" panose="020B0604020202020204" pitchFamily="34" charset="0"/>
                <a:cs typeface="Arial" panose="020B0604020202020204" pitchFamily="34" charset="0"/>
              </a:rPr>
              <a:t>Tami </a:t>
            </a:r>
            <a:r>
              <a:rPr lang="en-US" dirty="0" err="1">
                <a:latin typeface="Arial" panose="020B0604020202020204" pitchFamily="34" charset="0"/>
                <a:cs typeface="Arial" panose="020B0604020202020204" pitchFamily="34" charset="0"/>
              </a:rPr>
              <a:t>Zavislan</a:t>
            </a:r>
            <a:r>
              <a:rPr lang="en-US" dirty="0">
                <a:latin typeface="Arial" panose="020B0604020202020204" pitchFamily="34" charset="0"/>
                <a:cs typeface="Arial" panose="020B0604020202020204" pitchFamily="34" charset="0"/>
              </a:rPr>
              <a:t>, Vice-Chair</a:t>
            </a:r>
          </a:p>
          <a:p>
            <a:pPr marL="0" indent="0" algn="ctr">
              <a:buNone/>
            </a:pPr>
            <a:r>
              <a:rPr lang="en-US" dirty="0">
                <a:latin typeface="Arial" panose="020B0604020202020204" pitchFamily="34" charset="0"/>
                <a:cs typeface="Arial" panose="020B0604020202020204" pitchFamily="34" charset="0"/>
              </a:rPr>
              <a:t>Jodi Davis, Past Chair</a:t>
            </a:r>
          </a:p>
          <a:p>
            <a:pPr marL="0" indent="0" algn="ctr">
              <a:buNone/>
            </a:pPr>
            <a:r>
              <a:rPr lang="en-US" dirty="0">
                <a:latin typeface="Arial" panose="020B0604020202020204" pitchFamily="34" charset="0"/>
                <a:cs typeface="Arial" panose="020B0604020202020204" pitchFamily="34" charset="0"/>
              </a:rPr>
              <a:t>Donna </a:t>
            </a:r>
            <a:r>
              <a:rPr lang="en-US" dirty="0" err="1">
                <a:latin typeface="Arial" panose="020B0604020202020204" pitchFamily="34" charset="0"/>
                <a:cs typeface="Arial" panose="020B0604020202020204" pitchFamily="34" charset="0"/>
              </a:rPr>
              <a:t>Kreis</a:t>
            </a:r>
            <a:r>
              <a:rPr lang="en-US" dirty="0">
                <a:latin typeface="Arial" panose="020B0604020202020204" pitchFamily="34" charset="0"/>
                <a:cs typeface="Arial" panose="020B0604020202020204" pitchFamily="34" charset="0"/>
              </a:rPr>
              <a:t>, Treasurer</a:t>
            </a:r>
          </a:p>
          <a:p>
            <a:pPr marL="0" indent="0" algn="ctr">
              <a:buNone/>
            </a:pPr>
            <a:r>
              <a:rPr lang="en-US" dirty="0">
                <a:latin typeface="Arial" panose="020B0604020202020204" pitchFamily="34" charset="0"/>
                <a:cs typeface="Arial" panose="020B0604020202020204" pitchFamily="34" charset="0"/>
              </a:rPr>
              <a:t>Sara Burley, Secretary</a:t>
            </a:r>
          </a:p>
        </p:txBody>
      </p:sp>
    </p:spTree>
    <p:extLst>
      <p:ext uri="{BB962C8B-B14F-4D97-AF65-F5344CB8AC3E}">
        <p14:creationId xmlns:p14="http://schemas.microsoft.com/office/powerpoint/2010/main" val="1638851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881" y="927834"/>
            <a:ext cx="8758238" cy="1325563"/>
          </a:xfrm>
        </p:spPr>
        <p:txBody>
          <a:bodyPr/>
          <a:lstStyle/>
          <a:p>
            <a:pPr algn="ctr"/>
            <a:r>
              <a:rPr lang="en-US" dirty="0">
                <a:effectLst/>
                <a:latin typeface="Arial" panose="020B0604020202020204" pitchFamily="34" charset="0"/>
                <a:cs typeface="Arial" panose="020B0604020202020204" pitchFamily="34" charset="0"/>
              </a:rPr>
              <a:t>Committee Chairs for </a:t>
            </a:r>
            <a:r>
              <a:rPr lang="en-US" dirty="0" smtClean="0">
                <a:effectLst/>
                <a:latin typeface="Arial" panose="020B0604020202020204" pitchFamily="34" charset="0"/>
                <a:cs typeface="Arial" panose="020B0604020202020204" pitchFamily="34" charset="0"/>
              </a:rPr>
              <a:t>2021-2022</a:t>
            </a:r>
            <a:endParaRPr lang="en-US" dirty="0">
              <a:effectLst/>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628649" y="2388334"/>
            <a:ext cx="8322469" cy="3731112"/>
          </a:xfrm>
        </p:spPr>
        <p:txBody>
          <a:bodyPr>
            <a:normAutofit/>
          </a:bodyPr>
          <a:lstStyle/>
          <a:p>
            <a:pPr marL="0" indent="0" algn="ctr">
              <a:buNone/>
            </a:pPr>
            <a:r>
              <a:rPr lang="en-US" sz="3200" u="sng" dirty="0">
                <a:solidFill>
                  <a:srgbClr val="66FF33"/>
                </a:solidFill>
                <a:latin typeface="Arial" panose="020B0604020202020204" pitchFamily="34" charset="0"/>
                <a:cs typeface="Arial" panose="020B0604020202020204" pitchFamily="34" charset="0"/>
              </a:rPr>
              <a:t>Grant </a:t>
            </a:r>
            <a:r>
              <a:rPr lang="en-US" sz="3200" u="sng" dirty="0" smtClean="0">
                <a:solidFill>
                  <a:srgbClr val="66FF33"/>
                </a:solidFill>
                <a:latin typeface="Arial" panose="020B0604020202020204" pitchFamily="34" charset="0"/>
                <a:cs typeface="Arial" panose="020B0604020202020204" pitchFamily="34" charset="0"/>
              </a:rPr>
              <a:t>Committee Co-Chairs</a:t>
            </a:r>
            <a:endParaRPr lang="en-US" sz="3200" u="sng" dirty="0">
              <a:solidFill>
                <a:srgbClr val="66FF33"/>
              </a:solidFill>
              <a:latin typeface="Arial" panose="020B0604020202020204" pitchFamily="34" charset="0"/>
              <a:cs typeface="Arial" panose="020B0604020202020204" pitchFamily="34" charset="0"/>
            </a:endParaRPr>
          </a:p>
          <a:p>
            <a:pPr marL="0" indent="0" algn="ctr">
              <a:buNone/>
            </a:pPr>
            <a:r>
              <a:rPr lang="en-US" sz="3200" dirty="0" smtClean="0">
                <a:latin typeface="Arial" panose="020B0604020202020204" pitchFamily="34" charset="0"/>
                <a:cs typeface="Arial" panose="020B0604020202020204" pitchFamily="34" charset="0"/>
              </a:rPr>
              <a:t>Sara Burley</a:t>
            </a:r>
            <a:endParaRPr lang="en-US" sz="3200" dirty="0">
              <a:latin typeface="Arial" panose="020B0604020202020204" pitchFamily="34" charset="0"/>
              <a:cs typeface="Arial" panose="020B0604020202020204" pitchFamily="34" charset="0"/>
            </a:endParaRPr>
          </a:p>
          <a:p>
            <a:pPr marL="0" indent="0" algn="ctr">
              <a:buNone/>
            </a:pPr>
            <a:r>
              <a:rPr lang="en-US" sz="3200" dirty="0" smtClean="0">
                <a:latin typeface="Arial" panose="020B0604020202020204" pitchFamily="34" charset="0"/>
                <a:cs typeface="Arial" panose="020B0604020202020204" pitchFamily="34" charset="0"/>
              </a:rPr>
              <a:t>Sarah Ortiz-Brown</a:t>
            </a:r>
            <a:endParaRPr lang="en-US" sz="3200" dirty="0">
              <a:latin typeface="Arial" panose="020B0604020202020204" pitchFamily="34" charset="0"/>
              <a:cs typeface="Arial" panose="020B0604020202020204" pitchFamily="34" charset="0"/>
            </a:endParaRPr>
          </a:p>
          <a:p>
            <a:pPr marL="0" indent="0" algn="ctr">
              <a:buNone/>
            </a:pPr>
            <a:r>
              <a:rPr lang="en-US" sz="3200" dirty="0">
                <a:latin typeface="Arial" panose="020B0604020202020204" pitchFamily="34" charset="0"/>
                <a:cs typeface="Arial" panose="020B0604020202020204" pitchFamily="34" charset="0"/>
              </a:rPr>
              <a:t> </a:t>
            </a:r>
          </a:p>
          <a:p>
            <a:pPr marL="0" indent="0" algn="ctr">
              <a:buNone/>
            </a:pPr>
            <a:r>
              <a:rPr lang="en-US" sz="3200" u="sng" dirty="0">
                <a:solidFill>
                  <a:srgbClr val="66FF33"/>
                </a:solidFill>
                <a:latin typeface="Arial" panose="020B0604020202020204" pitchFamily="34" charset="0"/>
                <a:cs typeface="Arial" panose="020B0604020202020204" pitchFamily="34" charset="0"/>
              </a:rPr>
              <a:t>Membership and Outreach </a:t>
            </a:r>
            <a:r>
              <a:rPr lang="en-US" sz="3200" u="sng" dirty="0" smtClean="0">
                <a:solidFill>
                  <a:srgbClr val="66FF33"/>
                </a:solidFill>
                <a:latin typeface="Arial" panose="020B0604020202020204" pitchFamily="34" charset="0"/>
                <a:cs typeface="Arial" panose="020B0604020202020204" pitchFamily="34" charset="0"/>
              </a:rPr>
              <a:t>Committee Chair</a:t>
            </a:r>
            <a:endParaRPr lang="en-US" sz="3200" dirty="0">
              <a:solidFill>
                <a:srgbClr val="66FF33"/>
              </a:solidFill>
              <a:latin typeface="Arial" panose="020B0604020202020204" pitchFamily="34" charset="0"/>
              <a:cs typeface="Arial" panose="020B0604020202020204" pitchFamily="34" charset="0"/>
            </a:endParaRPr>
          </a:p>
          <a:p>
            <a:pPr marL="0" indent="0" algn="ctr">
              <a:buNone/>
            </a:pPr>
            <a:r>
              <a:rPr lang="en-US" sz="3200" dirty="0" smtClean="0">
                <a:latin typeface="Arial" panose="020B0604020202020204" pitchFamily="34" charset="0"/>
                <a:cs typeface="Arial" panose="020B0604020202020204" pitchFamily="34" charset="0"/>
              </a:rPr>
              <a:t>Donna </a:t>
            </a:r>
            <a:r>
              <a:rPr lang="en-US" sz="3200" dirty="0" err="1" smtClean="0">
                <a:latin typeface="Arial" panose="020B0604020202020204" pitchFamily="34" charset="0"/>
                <a:cs typeface="Arial" panose="020B0604020202020204" pitchFamily="34" charset="0"/>
              </a:rPr>
              <a:t>Kahoe</a:t>
            </a:r>
            <a:endParaRPr lang="en-US" sz="3200" dirty="0">
              <a:latin typeface="Arial" panose="020B0604020202020204" pitchFamily="34" charset="0"/>
              <a:cs typeface="Arial" panose="020B0604020202020204" pitchFamily="34" charset="0"/>
            </a:endParaRPr>
          </a:p>
          <a:p>
            <a:pPr marL="109728" indent="0" algn="ctr">
              <a:buNone/>
            </a:pPr>
            <a:endParaRPr lang="en-US" sz="3200" dirty="0">
              <a:latin typeface="Arial" panose="020B0604020202020204" pitchFamily="34" charset="0"/>
              <a:cs typeface="Arial" panose="020B0604020202020204" pitchFamily="34" charset="0"/>
            </a:endParaRPr>
          </a:p>
          <a:p>
            <a:pPr marL="109728" indent="0" algn="ctr">
              <a:buNone/>
            </a:pPr>
            <a:endParaRPr lang="en-US" sz="3200" b="1" u="sng" dirty="0">
              <a:latin typeface="Arial" panose="020B0604020202020204" pitchFamily="34" charset="0"/>
              <a:cs typeface="Arial" panose="020B0604020202020204" pitchFamily="34" charset="0"/>
            </a:endParaRPr>
          </a:p>
          <a:p>
            <a:pPr marL="109728" indent="0" algn="ctr">
              <a:buNone/>
            </a:pPr>
            <a:endParaRPr lang="en-US" sz="3200" i="1" dirty="0">
              <a:latin typeface="Arial" panose="020B0604020202020204" pitchFamily="34" charset="0"/>
              <a:cs typeface="Arial" panose="020B0604020202020204" pitchFamily="34" charset="0"/>
            </a:endParaRPr>
          </a:p>
          <a:p>
            <a:pPr marL="109728" indent="0" algn="ctr">
              <a:buNone/>
            </a:pPr>
            <a:endParaRPr lang="en-US" sz="3200" i="1" dirty="0">
              <a:latin typeface="Arial" panose="020B0604020202020204" pitchFamily="34" charset="0"/>
              <a:cs typeface="Arial" panose="020B0604020202020204" pitchFamily="34" charset="0"/>
            </a:endParaRPr>
          </a:p>
          <a:p>
            <a:pPr marL="109728" indent="0" algn="ctr">
              <a:buNone/>
            </a:pPr>
            <a:endParaRPr lang="en-US" sz="3200" b="1" i="1" dirty="0">
              <a:latin typeface="Arial" panose="020B0604020202020204" pitchFamily="34" charset="0"/>
              <a:cs typeface="Arial" panose="020B0604020202020204" pitchFamily="34" charset="0"/>
            </a:endParaRPr>
          </a:p>
          <a:p>
            <a:pPr marL="109728" indent="0">
              <a:buNone/>
            </a:pP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019801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23888" y="1038225"/>
            <a:ext cx="7886700" cy="2852737"/>
          </a:xfrm>
        </p:spPr>
        <p:txBody>
          <a:bodyPr/>
          <a:lstStyle/>
          <a:p>
            <a:pPr algn="ctr"/>
            <a:r>
              <a:rPr lang="en-US" dirty="0"/>
              <a:t>Closing Remarks</a:t>
            </a:r>
          </a:p>
        </p:txBody>
      </p:sp>
      <p:sp>
        <p:nvSpPr>
          <p:cNvPr id="2" name="Text Placeholder 1"/>
          <p:cNvSpPr>
            <a:spLocks noGrp="1"/>
          </p:cNvSpPr>
          <p:nvPr>
            <p:ph type="body" idx="1"/>
          </p:nvPr>
        </p:nvSpPr>
        <p:spPr>
          <a:xfrm>
            <a:off x="623888" y="3890962"/>
            <a:ext cx="7886700" cy="1500187"/>
          </a:xfrm>
        </p:spPr>
        <p:txBody>
          <a:bodyPr>
            <a:normAutofit/>
          </a:bodyPr>
          <a:lstStyle/>
          <a:p>
            <a:pPr algn="ctr"/>
            <a:r>
              <a:rPr lang="en-US" sz="3200" dirty="0" smtClean="0">
                <a:solidFill>
                  <a:srgbClr val="66FF33"/>
                </a:solidFill>
              </a:rPr>
              <a:t>Tami </a:t>
            </a:r>
            <a:r>
              <a:rPr lang="en-US" sz="3200" dirty="0" err="1" smtClean="0">
                <a:solidFill>
                  <a:srgbClr val="66FF33"/>
                </a:solidFill>
              </a:rPr>
              <a:t>Zavislan</a:t>
            </a:r>
            <a:endParaRPr lang="en-US" sz="3200" dirty="0">
              <a:solidFill>
                <a:srgbClr val="66FF33"/>
              </a:solidFill>
            </a:endParaRPr>
          </a:p>
        </p:txBody>
      </p:sp>
    </p:spTree>
    <p:extLst>
      <p:ext uri="{BB962C8B-B14F-4D97-AF65-F5344CB8AC3E}">
        <p14:creationId xmlns:p14="http://schemas.microsoft.com/office/powerpoint/2010/main" val="4112226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143000" y="1122363"/>
            <a:ext cx="6858000" cy="3324946"/>
          </a:xfrm>
        </p:spPr>
        <p:txBody>
          <a:bodyPr/>
          <a:lstStyle/>
          <a:p>
            <a:r>
              <a:rPr lang="en-US" dirty="0"/>
              <a:t>Thank you!</a:t>
            </a:r>
          </a:p>
        </p:txBody>
      </p:sp>
    </p:spTree>
    <p:extLst>
      <p:ext uri="{BB962C8B-B14F-4D97-AF65-F5344CB8AC3E}">
        <p14:creationId xmlns:p14="http://schemas.microsoft.com/office/powerpoint/2010/main" val="2943924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1709738"/>
            <a:ext cx="7886700" cy="3819525"/>
          </a:xfrm>
        </p:spPr>
        <p:txBody>
          <a:bodyPr>
            <a:normAutofit/>
          </a:bodyPr>
          <a:lstStyle/>
          <a:p>
            <a:pPr algn="ctr"/>
            <a:r>
              <a:rPr lang="en-US" dirty="0"/>
              <a:t>Thank you</a:t>
            </a:r>
            <a:r>
              <a:rPr lang="en-US" dirty="0" smtClean="0"/>
              <a:t>,</a:t>
            </a:r>
            <a:br>
              <a:rPr lang="en-US" dirty="0" smtClean="0"/>
            </a:br>
            <a:r>
              <a:rPr lang="en-US" dirty="0" smtClean="0">
                <a:solidFill>
                  <a:srgbClr val="66FF33"/>
                </a:solidFill>
              </a:rPr>
              <a:t>Jodi </a:t>
            </a:r>
            <a:r>
              <a:rPr lang="en-US" dirty="0">
                <a:solidFill>
                  <a:srgbClr val="66FF33"/>
                </a:solidFill>
              </a:rPr>
              <a:t>Davis</a:t>
            </a:r>
            <a:r>
              <a:rPr lang="en-US" dirty="0"/>
              <a:t>, </a:t>
            </a:r>
            <a:r>
              <a:rPr lang="en-US" dirty="0" smtClean="0"/>
              <a:t/>
            </a:r>
            <a:br>
              <a:rPr lang="en-US" dirty="0" smtClean="0"/>
            </a:br>
            <a:r>
              <a:rPr lang="en-US" dirty="0" smtClean="0"/>
              <a:t>for </a:t>
            </a:r>
            <a:r>
              <a:rPr lang="en-US" dirty="0"/>
              <a:t>eight years of </a:t>
            </a:r>
            <a:r>
              <a:rPr lang="en-US" dirty="0" smtClean="0"/>
              <a:t>leadership!</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4883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pPr algn="ctr"/>
            <a:r>
              <a:rPr lang="en-US" dirty="0" smtClean="0">
                <a:effectLst/>
              </a:rPr>
              <a:t>2019-2020</a:t>
            </a:r>
            <a:r>
              <a:rPr lang="en-US" dirty="0"/>
              <a:t> </a:t>
            </a:r>
            <a:r>
              <a:rPr lang="en-US" dirty="0" smtClean="0">
                <a:effectLst/>
              </a:rPr>
              <a:t>Committee </a:t>
            </a:r>
            <a:r>
              <a:rPr lang="en-US" dirty="0">
                <a:effectLst/>
              </a:rPr>
              <a:t>Chairs</a:t>
            </a:r>
          </a:p>
        </p:txBody>
      </p:sp>
      <p:sp>
        <p:nvSpPr>
          <p:cNvPr id="2" name="Content Placeholder 1"/>
          <p:cNvSpPr>
            <a:spLocks noGrp="1"/>
          </p:cNvSpPr>
          <p:nvPr>
            <p:ph idx="1"/>
          </p:nvPr>
        </p:nvSpPr>
        <p:spPr>
          <a:xfrm>
            <a:off x="628649" y="2653377"/>
            <a:ext cx="8143875" cy="3731112"/>
          </a:xfrm>
          <a:prstGeom prst="rect">
            <a:avLst/>
          </a:prstGeom>
        </p:spPr>
        <p:txBody>
          <a:bodyPr>
            <a:normAutofit/>
          </a:bodyPr>
          <a:lstStyle/>
          <a:p>
            <a:pPr marL="0" indent="0" algn="ctr">
              <a:buNone/>
            </a:pPr>
            <a:r>
              <a:rPr lang="en-US" u="sng" dirty="0">
                <a:solidFill>
                  <a:srgbClr val="66FF33"/>
                </a:solidFill>
                <a:latin typeface="Arial" panose="020B0604020202020204" pitchFamily="34" charset="0"/>
                <a:cs typeface="Arial" panose="020B0604020202020204" pitchFamily="34" charset="0"/>
              </a:rPr>
              <a:t>Grant </a:t>
            </a:r>
            <a:r>
              <a:rPr lang="en-US" u="sng" dirty="0" smtClean="0">
                <a:solidFill>
                  <a:srgbClr val="66FF33"/>
                </a:solidFill>
                <a:latin typeface="Arial" panose="020B0604020202020204" pitchFamily="34" charset="0"/>
                <a:cs typeface="Arial" panose="020B0604020202020204" pitchFamily="34" charset="0"/>
              </a:rPr>
              <a:t>Committee Chair </a:t>
            </a:r>
            <a:endParaRPr lang="en-US" u="sng" dirty="0">
              <a:solidFill>
                <a:srgbClr val="66FF33"/>
              </a:solidFill>
              <a:latin typeface="Arial" panose="020B0604020202020204" pitchFamily="34" charset="0"/>
              <a:cs typeface="Arial" panose="020B0604020202020204" pitchFamily="34" charset="0"/>
            </a:endParaRPr>
          </a:p>
          <a:p>
            <a:pPr marL="0" indent="0" algn="ctr">
              <a:buNone/>
            </a:pPr>
            <a:r>
              <a:rPr lang="en-US" dirty="0"/>
              <a:t>Rosemary King </a:t>
            </a:r>
            <a:r>
              <a:rPr lang="en-US" dirty="0" smtClean="0"/>
              <a:t>Johnston</a:t>
            </a:r>
            <a:endParaRPr lang="en-US" dirty="0"/>
          </a:p>
          <a:p>
            <a:pPr marL="0" indent="0" algn="ctr">
              <a:buNone/>
            </a:pPr>
            <a:r>
              <a:rPr lang="en-US" dirty="0"/>
              <a:t> </a:t>
            </a:r>
          </a:p>
          <a:p>
            <a:pPr marL="0" indent="0" algn="ctr">
              <a:buNone/>
            </a:pPr>
            <a:r>
              <a:rPr lang="en-US" u="sng" dirty="0">
                <a:solidFill>
                  <a:srgbClr val="66FF33"/>
                </a:solidFill>
              </a:rPr>
              <a:t>Membership and Outreach </a:t>
            </a:r>
            <a:r>
              <a:rPr lang="en-US" u="sng" dirty="0" smtClean="0">
                <a:solidFill>
                  <a:srgbClr val="66FF33"/>
                </a:solidFill>
              </a:rPr>
              <a:t>Committee</a:t>
            </a:r>
            <a:r>
              <a:rPr lang="en-US" u="sng" dirty="0">
                <a:solidFill>
                  <a:srgbClr val="66FF33"/>
                </a:solidFill>
              </a:rPr>
              <a:t> </a:t>
            </a:r>
            <a:r>
              <a:rPr lang="en-US" u="sng" dirty="0" smtClean="0">
                <a:solidFill>
                  <a:srgbClr val="66FF33"/>
                </a:solidFill>
              </a:rPr>
              <a:t>Co-Chairs</a:t>
            </a:r>
            <a:endParaRPr lang="en-US" u="sng" dirty="0">
              <a:solidFill>
                <a:srgbClr val="66FF33"/>
              </a:solidFill>
            </a:endParaRPr>
          </a:p>
          <a:p>
            <a:pPr marL="0" indent="0" algn="ctr">
              <a:buNone/>
            </a:pPr>
            <a:r>
              <a:rPr lang="en-US" dirty="0"/>
              <a:t>Lisa </a:t>
            </a:r>
            <a:r>
              <a:rPr lang="en-US" dirty="0" smtClean="0"/>
              <a:t>Fuller</a:t>
            </a:r>
            <a:endParaRPr lang="en-US" dirty="0"/>
          </a:p>
          <a:p>
            <a:pPr marL="0" indent="0" algn="ctr">
              <a:buNone/>
            </a:pPr>
            <a:r>
              <a:rPr lang="en-US" dirty="0"/>
              <a:t>Carol </a:t>
            </a:r>
            <a:r>
              <a:rPr lang="en-US" dirty="0" smtClean="0"/>
              <a:t>Wright</a:t>
            </a:r>
            <a:endParaRPr lang="en-US" dirty="0"/>
          </a:p>
        </p:txBody>
      </p:sp>
    </p:spTree>
    <p:extLst>
      <p:ext uri="{BB962C8B-B14F-4D97-AF65-F5344CB8AC3E}">
        <p14:creationId xmlns:p14="http://schemas.microsoft.com/office/powerpoint/2010/main" val="2549864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pPr algn="ctr"/>
            <a:r>
              <a:rPr lang="en-US" dirty="0" smtClean="0">
                <a:effectLst/>
              </a:rPr>
              <a:t>2019-2020</a:t>
            </a:r>
            <a:r>
              <a:rPr lang="en-US" dirty="0"/>
              <a:t> </a:t>
            </a:r>
            <a:r>
              <a:rPr lang="en-US" dirty="0" smtClean="0">
                <a:effectLst/>
              </a:rPr>
              <a:t>Committee </a:t>
            </a:r>
            <a:r>
              <a:rPr lang="en-US" dirty="0">
                <a:effectLst/>
              </a:rPr>
              <a:t>Chairs</a:t>
            </a:r>
          </a:p>
        </p:txBody>
      </p:sp>
      <p:sp>
        <p:nvSpPr>
          <p:cNvPr id="2" name="Content Placeholder 1"/>
          <p:cNvSpPr>
            <a:spLocks noGrp="1"/>
          </p:cNvSpPr>
          <p:nvPr>
            <p:ph idx="1"/>
          </p:nvPr>
        </p:nvSpPr>
        <p:spPr>
          <a:xfrm>
            <a:off x="628650" y="2653377"/>
            <a:ext cx="7886700" cy="3731112"/>
          </a:xfrm>
          <a:prstGeom prst="rect">
            <a:avLst/>
          </a:prstGeom>
        </p:spPr>
        <p:txBody>
          <a:bodyPr>
            <a:normAutofit/>
          </a:bodyPr>
          <a:lstStyle/>
          <a:p>
            <a:pPr marL="0" indent="0" algn="ctr">
              <a:buNone/>
            </a:pPr>
            <a:r>
              <a:rPr lang="en-US" u="sng" dirty="0">
                <a:solidFill>
                  <a:srgbClr val="66FF33"/>
                </a:solidFill>
                <a:latin typeface="Arial" panose="020B0604020202020204" pitchFamily="34" charset="0"/>
                <a:cs typeface="Arial" panose="020B0604020202020204" pitchFamily="34" charset="0"/>
              </a:rPr>
              <a:t>Members’ Choice Award Committee </a:t>
            </a:r>
            <a:r>
              <a:rPr lang="en-US" u="sng" dirty="0" smtClean="0">
                <a:solidFill>
                  <a:srgbClr val="66FF33"/>
                </a:solidFill>
                <a:latin typeface="Arial" panose="020B0604020202020204" pitchFamily="34" charset="0"/>
                <a:cs typeface="Arial" panose="020B0604020202020204" pitchFamily="34" charset="0"/>
              </a:rPr>
              <a:t>Chair</a:t>
            </a:r>
            <a:endParaRPr lang="en-US" u="sng" dirty="0">
              <a:solidFill>
                <a:srgbClr val="66FF33"/>
              </a:solidFill>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Terri </a:t>
            </a:r>
            <a:r>
              <a:rPr lang="en-US" dirty="0" smtClean="0">
                <a:latin typeface="Arial" panose="020B0604020202020204" pitchFamily="34" charset="0"/>
                <a:cs typeface="Arial" panose="020B0604020202020204" pitchFamily="34" charset="0"/>
              </a:rPr>
              <a:t>Garland</a:t>
            </a: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 </a:t>
            </a:r>
          </a:p>
          <a:p>
            <a:pPr marL="0" indent="0" algn="ctr">
              <a:buNone/>
            </a:pPr>
            <a:r>
              <a:rPr lang="en-US" u="sng" dirty="0">
                <a:solidFill>
                  <a:srgbClr val="66FF33"/>
                </a:solidFill>
                <a:latin typeface="Arial" panose="020B0604020202020204" pitchFamily="34" charset="0"/>
                <a:cs typeface="Arial" panose="020B0604020202020204" pitchFamily="34" charset="0"/>
              </a:rPr>
              <a:t>10</a:t>
            </a:r>
            <a:r>
              <a:rPr lang="en-US" u="sng" baseline="30000" dirty="0">
                <a:solidFill>
                  <a:srgbClr val="66FF33"/>
                </a:solidFill>
                <a:latin typeface="Arial" panose="020B0604020202020204" pitchFamily="34" charset="0"/>
                <a:cs typeface="Arial" panose="020B0604020202020204" pitchFamily="34" charset="0"/>
              </a:rPr>
              <a:t>th</a:t>
            </a:r>
            <a:r>
              <a:rPr lang="en-US" u="sng" dirty="0">
                <a:solidFill>
                  <a:srgbClr val="66FF33"/>
                </a:solidFill>
                <a:latin typeface="Arial" panose="020B0604020202020204" pitchFamily="34" charset="0"/>
                <a:cs typeface="Arial" panose="020B0604020202020204" pitchFamily="34" charset="0"/>
              </a:rPr>
              <a:t> Anniversary </a:t>
            </a:r>
            <a:r>
              <a:rPr lang="en-US" u="sng" dirty="0" smtClean="0">
                <a:solidFill>
                  <a:srgbClr val="66FF33"/>
                </a:solidFill>
                <a:latin typeface="Arial" panose="020B0604020202020204" pitchFamily="34" charset="0"/>
                <a:cs typeface="Arial" panose="020B0604020202020204" pitchFamily="34" charset="0"/>
              </a:rPr>
              <a:t>Committee Co-Chairs</a:t>
            </a:r>
            <a:endParaRPr lang="en-US" dirty="0">
              <a:solidFill>
                <a:srgbClr val="66FF33"/>
              </a:solidFill>
              <a:latin typeface="Arial" panose="020B0604020202020204" pitchFamily="34" charset="0"/>
              <a:cs typeface="Arial" panose="020B0604020202020204" pitchFamily="34" charset="0"/>
            </a:endParaRPr>
          </a:p>
          <a:p>
            <a:pPr marL="0" indent="0" algn="ctr">
              <a:buNone/>
            </a:pPr>
            <a:r>
              <a:rPr lang="en-US" dirty="0" err="1" smtClean="0">
                <a:latin typeface="Arial" panose="020B0604020202020204" pitchFamily="34" charset="0"/>
                <a:cs typeface="Arial" panose="020B0604020202020204" pitchFamily="34" charset="0"/>
              </a:rPr>
              <a:t>Sherifa</a:t>
            </a:r>
            <a:r>
              <a:rPr lang="en-US" dirty="0" smtClean="0">
                <a:latin typeface="Arial" panose="020B0604020202020204" pitchFamily="34" charset="0"/>
                <a:cs typeface="Arial" panose="020B0604020202020204" pitchFamily="34" charset="0"/>
              </a:rPr>
              <a:t> Clarke</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Robin </a:t>
            </a:r>
            <a:r>
              <a:rPr lang="en-US" dirty="0" err="1" smtClean="0">
                <a:latin typeface="Arial" panose="020B0604020202020204" pitchFamily="34" charset="0"/>
                <a:cs typeface="Arial" panose="020B0604020202020204" pitchFamily="34" charset="0"/>
              </a:rPr>
              <a:t>Tomechko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968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State of the Circle</a:t>
            </a:r>
          </a:p>
        </p:txBody>
      </p:sp>
      <p:sp>
        <p:nvSpPr>
          <p:cNvPr id="5" name="Content Placeholder 4"/>
          <p:cNvSpPr>
            <a:spLocks noGrp="1"/>
          </p:cNvSpPr>
          <p:nvPr>
            <p:ph idx="1"/>
          </p:nvPr>
        </p:nvSpPr>
        <p:spPr/>
        <p:txBody>
          <a:bodyPr>
            <a:normAutofit lnSpcReduction="10000"/>
          </a:bodyPr>
          <a:lstStyle/>
          <a:p>
            <a:r>
              <a:rPr lang="en-US" dirty="0" smtClean="0">
                <a:solidFill>
                  <a:srgbClr val="66FF33"/>
                </a:solidFill>
              </a:rPr>
              <a:t>2020 Challenges</a:t>
            </a:r>
          </a:p>
          <a:p>
            <a:pPr lvl="1"/>
            <a:r>
              <a:rPr lang="en-US" dirty="0" smtClean="0"/>
              <a:t>All Meetings Conducted by Videoconference</a:t>
            </a:r>
          </a:p>
          <a:p>
            <a:pPr lvl="1"/>
            <a:r>
              <a:rPr lang="en-US" dirty="0" smtClean="0"/>
              <a:t>Few Chances to Meet</a:t>
            </a:r>
          </a:p>
          <a:p>
            <a:pPr lvl="1"/>
            <a:r>
              <a:rPr lang="en-US" dirty="0" smtClean="0"/>
              <a:t>10</a:t>
            </a:r>
            <a:r>
              <a:rPr lang="en-US" baseline="30000" dirty="0" smtClean="0"/>
              <a:t>th</a:t>
            </a:r>
            <a:r>
              <a:rPr lang="en-US" dirty="0" smtClean="0"/>
              <a:t> Anniversary Celebration Postponed</a:t>
            </a:r>
          </a:p>
          <a:p>
            <a:pPr lvl="1"/>
            <a:endParaRPr lang="en-US" dirty="0" smtClean="0"/>
          </a:p>
          <a:p>
            <a:r>
              <a:rPr lang="en-US" dirty="0" smtClean="0">
                <a:solidFill>
                  <a:srgbClr val="66FF33"/>
                </a:solidFill>
              </a:rPr>
              <a:t>2020 Successes</a:t>
            </a:r>
          </a:p>
          <a:p>
            <a:pPr lvl="1"/>
            <a:r>
              <a:rPr lang="en-US" dirty="0" smtClean="0"/>
              <a:t>Grants Awarded as Scheduled</a:t>
            </a:r>
          </a:p>
          <a:p>
            <a:pPr lvl="1"/>
            <a:r>
              <a:rPr lang="en-US" dirty="0" smtClean="0"/>
              <a:t>Inaugural Members’ Choice Award</a:t>
            </a:r>
          </a:p>
          <a:p>
            <a:pPr lvl="1"/>
            <a:r>
              <a:rPr lang="en-US" dirty="0" smtClean="0"/>
              <a:t>87% of Members Renewed</a:t>
            </a:r>
          </a:p>
          <a:p>
            <a:pPr marL="457200" lvl="1" indent="0">
              <a:buNone/>
            </a:pPr>
            <a:endParaRPr lang="en-US" dirty="0"/>
          </a:p>
          <a:p>
            <a:pPr lvl="1"/>
            <a:endParaRPr lang="en-US" dirty="0"/>
          </a:p>
        </p:txBody>
      </p:sp>
    </p:spTree>
    <p:extLst>
      <p:ext uri="{BB962C8B-B14F-4D97-AF65-F5344CB8AC3E}">
        <p14:creationId xmlns:p14="http://schemas.microsoft.com/office/powerpoint/2010/main" val="2384347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752600"/>
            <a:ext cx="7876309" cy="964356"/>
          </a:xfrm>
        </p:spPr>
        <p:txBody>
          <a:bodyPr>
            <a:noAutofit/>
          </a:bodyPr>
          <a:lstStyle/>
          <a:p>
            <a:pPr algn="ctr"/>
            <a:r>
              <a:rPr lang="en-US" sz="4400" dirty="0">
                <a:effectLst/>
                <a:latin typeface="Arial" panose="020B0604020202020204" pitchFamily="34" charset="0"/>
                <a:ea typeface="Tahoma" panose="020B0604030504040204" pitchFamily="34" charset="0"/>
                <a:cs typeface="Arial" panose="020B0604020202020204" pitchFamily="34" charset="0"/>
              </a:rPr>
              <a:t>Circle Update – Grants to Date</a:t>
            </a:r>
          </a:p>
        </p:txBody>
      </p:sp>
      <p:sp>
        <p:nvSpPr>
          <p:cNvPr id="6" name="Ribbon: Curved and Tilted Up 5">
            <a:extLst>
              <a:ext uri="{FF2B5EF4-FFF2-40B4-BE49-F238E27FC236}">
                <a16:creationId xmlns:a16="http://schemas.microsoft.com/office/drawing/2014/main" id="{DAA75702-A95A-4435-86C9-F53D6DE729C5}"/>
              </a:ext>
            </a:extLst>
          </p:cNvPr>
          <p:cNvSpPr/>
          <p:nvPr/>
        </p:nvSpPr>
        <p:spPr>
          <a:xfrm>
            <a:off x="1679729" y="935943"/>
            <a:ext cx="5784541" cy="816657"/>
          </a:xfrm>
          <a:prstGeom prst="ellipseRibbon2">
            <a:avLst/>
          </a:prstGeom>
          <a:solidFill>
            <a:schemeClr val="accent1">
              <a:lumMod val="40000"/>
              <a:lumOff val="60000"/>
            </a:schemeClr>
          </a:solidFill>
          <a:ln w="54999" cap="flat">
            <a:solidFill>
              <a:schemeClr val="accent1"/>
            </a:solidFill>
            <a:prstDash val="solid"/>
            <a:round/>
          </a:ln>
          <a:effectLst>
            <a:outerShdw blurRad="508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Lucida Sans Unicode"/>
              <a:ea typeface="Lucida Sans Unicode"/>
              <a:cs typeface="Lucida Sans Unicode"/>
              <a:sym typeface="Lucida Sans Unicode"/>
            </a:endParaRPr>
          </a:p>
        </p:txBody>
      </p:sp>
      <p:cxnSp>
        <p:nvCxnSpPr>
          <p:cNvPr id="5" name="Straight Connector 4">
            <a:extLst>
              <a:ext uri="{FF2B5EF4-FFF2-40B4-BE49-F238E27FC236}">
                <a16:creationId xmlns:a16="http://schemas.microsoft.com/office/drawing/2014/main" id="{503D1DD9-F6C9-4903-BB56-82CF3041E52E}"/>
              </a:ext>
            </a:extLst>
          </p:cNvPr>
          <p:cNvCxnSpPr/>
          <p:nvPr/>
        </p:nvCxnSpPr>
        <p:spPr>
          <a:xfrm>
            <a:off x="1090874" y="548366"/>
            <a:ext cx="7226424" cy="0"/>
          </a:xfrm>
          <a:prstGeom prst="line">
            <a:avLst/>
          </a:prstGeom>
          <a:noFill/>
          <a:ln w="54999" cap="flat">
            <a:solidFill>
              <a:schemeClr val="accent1"/>
            </a:solidFill>
            <a:prstDash val="solid"/>
            <a:round/>
          </a:ln>
          <a:effectLst>
            <a:outerShdw blurRad="508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pic>
        <p:nvPicPr>
          <p:cNvPr id="14" name="Graphic 13" descr="Pot of gold">
            <a:extLst>
              <a:ext uri="{FF2B5EF4-FFF2-40B4-BE49-F238E27FC236}">
                <a16:creationId xmlns:a16="http://schemas.microsoft.com/office/drawing/2014/main" id="{62554C56-C1F9-45B0-9AD6-E57951B036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270812" y="3061867"/>
            <a:ext cx="1404534" cy="1404534"/>
          </a:xfrm>
          <a:prstGeom prst="rect">
            <a:avLst/>
          </a:prstGeom>
        </p:spPr>
      </p:pic>
      <p:pic>
        <p:nvPicPr>
          <p:cNvPr id="16" name="Graphic 15" descr="Wreath">
            <a:extLst>
              <a:ext uri="{FF2B5EF4-FFF2-40B4-BE49-F238E27FC236}">
                <a16:creationId xmlns:a16="http://schemas.microsoft.com/office/drawing/2014/main" id="{84DC8CC2-A602-4F1B-A298-647D85300E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59546" y="2876189"/>
            <a:ext cx="1664564" cy="1664564"/>
          </a:xfrm>
          <a:prstGeom prst="rect">
            <a:avLst/>
          </a:prstGeom>
        </p:spPr>
      </p:pic>
      <p:pic>
        <p:nvPicPr>
          <p:cNvPr id="17" name="Picture 16">
            <a:extLst>
              <a:ext uri="{FF2B5EF4-FFF2-40B4-BE49-F238E27FC236}">
                <a16:creationId xmlns:a16="http://schemas.microsoft.com/office/drawing/2014/main" id="{D905A3A6-4816-4A01-AD7C-CC1356DA3477}"/>
              </a:ext>
            </a:extLst>
          </p:cNvPr>
          <p:cNvPicPr>
            <a:picLocks noChangeAspect="1"/>
          </p:cNvPicPr>
          <p:nvPr/>
        </p:nvPicPr>
        <p:blipFill>
          <a:blip r:embed="rId7"/>
          <a:stretch>
            <a:fillRect/>
          </a:stretch>
        </p:blipFill>
        <p:spPr>
          <a:xfrm>
            <a:off x="958788" y="6292131"/>
            <a:ext cx="7358510" cy="164606"/>
          </a:xfrm>
          <a:prstGeom prst="rect">
            <a:avLst/>
          </a:prstGeom>
        </p:spPr>
      </p:pic>
      <p:sp>
        <p:nvSpPr>
          <p:cNvPr id="4" name="TextBox 3">
            <a:extLst>
              <a:ext uri="{FF2B5EF4-FFF2-40B4-BE49-F238E27FC236}">
                <a16:creationId xmlns:a16="http://schemas.microsoft.com/office/drawing/2014/main" id="{C709D2A3-625A-2842-B422-4ABBC9BDEFFA}"/>
              </a:ext>
            </a:extLst>
          </p:cNvPr>
          <p:cNvSpPr txBox="1"/>
          <p:nvPr/>
        </p:nvSpPr>
        <p:spPr>
          <a:xfrm>
            <a:off x="958788" y="2903825"/>
            <a:ext cx="7358510" cy="3067484"/>
          </a:xfrm>
          <a:prstGeom prst="rect">
            <a:avLst/>
          </a:prstGeom>
          <a:noFill/>
        </p:spPr>
        <p:txBody>
          <a:bodyPr wrap="square" rtlCol="0">
            <a:noAutofit/>
          </a:bodyPr>
          <a:lstStyle/>
          <a:p>
            <a:pPr lvl="8" indent="0" algn="ctr">
              <a:spcAft>
                <a:spcPts val="600"/>
              </a:spcAft>
              <a:buClr>
                <a:srgbClr val="0070C0"/>
              </a:buClr>
            </a:pPr>
            <a:r>
              <a:rPr lang="en-US" sz="3200" dirty="0">
                <a:solidFill>
                  <a:schemeClr val="bg1"/>
                </a:solidFill>
                <a:latin typeface="Arial" panose="020B0604020202020204" pitchFamily="34" charset="0"/>
                <a:cs typeface="Arial" panose="020B0604020202020204" pitchFamily="34" charset="0"/>
              </a:rPr>
              <a:t>10 Years</a:t>
            </a:r>
          </a:p>
          <a:p>
            <a:pPr lvl="8" indent="0" algn="ctr">
              <a:spcAft>
                <a:spcPts val="600"/>
              </a:spcAft>
              <a:buClr>
                <a:srgbClr val="0070C0"/>
              </a:buClr>
            </a:pPr>
            <a:r>
              <a:rPr lang="en-US" sz="3200" dirty="0">
                <a:solidFill>
                  <a:schemeClr val="bg1"/>
                </a:solidFill>
                <a:latin typeface="Arial" panose="020B0604020202020204" pitchFamily="34" charset="0"/>
                <a:cs typeface="Arial" panose="020B0604020202020204" pitchFamily="34" charset="0"/>
              </a:rPr>
              <a:t>$402,067.30</a:t>
            </a:r>
          </a:p>
          <a:p>
            <a:pPr lvl="8" indent="0" algn="ctr">
              <a:spcAft>
                <a:spcPts val="600"/>
              </a:spcAft>
              <a:buClr>
                <a:srgbClr val="0070C0"/>
              </a:buClr>
            </a:pPr>
            <a:r>
              <a:rPr lang="en-US" sz="3200" dirty="0">
                <a:solidFill>
                  <a:schemeClr val="bg1"/>
                </a:solidFill>
                <a:latin typeface="Arial" panose="020B0604020202020204" pitchFamily="34" charset="0"/>
                <a:cs typeface="Arial" panose="020B0604020202020204" pitchFamily="34" charset="0"/>
              </a:rPr>
              <a:t>122 </a:t>
            </a:r>
            <a:r>
              <a:rPr lang="en-US" sz="3200" dirty="0" smtClean="0">
                <a:solidFill>
                  <a:schemeClr val="bg1"/>
                </a:solidFill>
                <a:latin typeface="Arial" panose="020B0604020202020204" pitchFamily="34" charset="0"/>
                <a:cs typeface="Arial" panose="020B0604020202020204" pitchFamily="34" charset="0"/>
              </a:rPr>
              <a:t>Grants</a:t>
            </a:r>
          </a:p>
          <a:p>
            <a:pPr lvl="8" indent="0" algn="ctr">
              <a:spcAft>
                <a:spcPts val="600"/>
              </a:spcAft>
              <a:buClr>
                <a:srgbClr val="0070C0"/>
              </a:buClr>
            </a:pPr>
            <a:endParaRPr lang="en-US" sz="2000" dirty="0">
              <a:solidFill>
                <a:schemeClr val="bg1"/>
              </a:solidFill>
              <a:latin typeface="Arial" panose="020B0604020202020204" pitchFamily="34" charset="0"/>
              <a:cs typeface="Arial" panose="020B0604020202020204" pitchFamily="34" charset="0"/>
            </a:endParaRPr>
          </a:p>
          <a:p>
            <a:pPr lvl="8" indent="0" algn="ctr">
              <a:spcAft>
                <a:spcPts val="600"/>
              </a:spcAft>
              <a:buClr>
                <a:srgbClr val="0070C0"/>
              </a:buClr>
            </a:pPr>
            <a:r>
              <a:rPr lang="en-US" sz="3200" dirty="0">
                <a:solidFill>
                  <a:schemeClr val="bg1"/>
                </a:solidFill>
                <a:latin typeface="Arial" panose="020B0604020202020204" pitchFamily="34" charset="0"/>
                <a:cs typeface="Arial" panose="020B0604020202020204" pitchFamily="34" charset="0"/>
              </a:rPr>
              <a:t>53 </a:t>
            </a:r>
            <a:r>
              <a:rPr lang="en-US" sz="3200" dirty="0" smtClean="0">
                <a:solidFill>
                  <a:schemeClr val="bg1"/>
                </a:solidFill>
                <a:latin typeface="Arial" panose="020B0604020202020204" pitchFamily="34" charset="0"/>
                <a:cs typeface="Arial" panose="020B0604020202020204" pitchFamily="34" charset="0"/>
              </a:rPr>
              <a:t>Nonprofits </a:t>
            </a:r>
            <a:r>
              <a:rPr lang="en-US" sz="3200" dirty="0">
                <a:solidFill>
                  <a:schemeClr val="bg1"/>
                </a:solidFill>
                <a:latin typeface="Arial" panose="020B0604020202020204" pitchFamily="34" charset="0"/>
                <a:cs typeface="Arial" panose="020B0604020202020204" pitchFamily="34" charset="0"/>
              </a:rPr>
              <a:t>serving women, families, and children </a:t>
            </a:r>
            <a:r>
              <a:rPr lang="en-US" sz="3200" dirty="0" smtClean="0">
                <a:solidFill>
                  <a:schemeClr val="bg1"/>
                </a:solidFill>
                <a:latin typeface="Arial" panose="020B0604020202020204" pitchFamily="34" charset="0"/>
                <a:cs typeface="Arial" panose="020B0604020202020204" pitchFamily="34" charset="0"/>
              </a:rPr>
              <a:t>in </a:t>
            </a:r>
            <a:r>
              <a:rPr lang="en-US" sz="3200" dirty="0">
                <a:solidFill>
                  <a:schemeClr val="bg1"/>
                </a:solidFill>
                <a:latin typeface="Arial" panose="020B0604020202020204" pitchFamily="34" charset="0"/>
                <a:cs typeface="Arial" panose="020B0604020202020204" pitchFamily="34" charset="0"/>
              </a:rPr>
              <a:t>Harford County</a:t>
            </a:r>
          </a:p>
          <a:p>
            <a:pPr lvl="8" indent="0" algn="ctr">
              <a:spcAft>
                <a:spcPts val="600"/>
              </a:spcAft>
              <a:buClr>
                <a:srgbClr val="0070C0"/>
              </a:buClr>
            </a:pPr>
            <a:endParaRPr lang="en-US" sz="3200" dirty="0">
              <a:solidFill>
                <a:schemeClr val="bg1"/>
              </a:solidFill>
              <a:latin typeface="Arial" panose="020B0604020202020204" pitchFamily="34" charset="0"/>
              <a:cs typeface="Arial" panose="020B0604020202020204" pitchFamily="34" charset="0"/>
            </a:endParaRPr>
          </a:p>
          <a:p>
            <a:pPr lvl="8" indent="0" algn="ctr">
              <a:spcAft>
                <a:spcPts val="600"/>
              </a:spcAft>
              <a:buClr>
                <a:srgbClr val="0070C0"/>
              </a:buClr>
            </a:pPr>
            <a:endParaRPr lang="en-US" sz="3200" dirty="0">
              <a:solidFill>
                <a:schemeClr val="bg1"/>
              </a:solidFill>
              <a:latin typeface="Arial" panose="020B0604020202020204" pitchFamily="34" charset="0"/>
              <a:cs typeface="Arial" panose="020B0604020202020204" pitchFamily="34" charset="0"/>
            </a:endParaRPr>
          </a:p>
          <a:p>
            <a:pPr lvl="8" indent="0" algn="ctr">
              <a:spcAft>
                <a:spcPts val="600"/>
              </a:spcAft>
              <a:buClr>
                <a:srgbClr val="0070C0"/>
              </a:buClr>
            </a:pP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84874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course">
  <a:themeElements>
    <a:clrScheme name="Concourse">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Concourse">
      <a:majorFont>
        <a:latin typeface="Calibri"/>
        <a:ea typeface="Calibri"/>
        <a:cs typeface="Calibri"/>
      </a:majorFont>
      <a:minorFont>
        <a:latin typeface="Verdana"/>
        <a:ea typeface="Verdana"/>
        <a:cs typeface="Verdana"/>
      </a:minorFont>
    </a:fontScheme>
    <a:fmtScheme name="Concour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4999" cap="flat">
          <a:solidFill>
            <a:schemeClr val="accent1"/>
          </a:solidFill>
          <a:prstDash val="solid"/>
          <a:round/>
        </a:ln>
        <a:effectLst>
          <a:outerShdw blurRad="508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4999" cap="flat">
          <a:solidFill>
            <a:schemeClr val="accent1"/>
          </a:solidFill>
          <a:prstDash val="solid"/>
          <a:round/>
        </a:ln>
        <a:effectLst>
          <a:outerShdw blurRad="508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2405</TotalTime>
  <Words>1259</Words>
  <Application>Microsoft Office PowerPoint</Application>
  <PresentationFormat>On-screen Show (4:3)</PresentationFormat>
  <Paragraphs>293</Paragraphs>
  <Slides>42</Slides>
  <Notes>32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42</vt:i4>
      </vt:variant>
    </vt:vector>
  </HeadingPairs>
  <TitlesOfParts>
    <vt:vector size="55" baseType="lpstr">
      <vt:lpstr>Arial</vt:lpstr>
      <vt:lpstr>Calibri</vt:lpstr>
      <vt:lpstr>Calibri Light</vt:lpstr>
      <vt:lpstr>Courier New</vt:lpstr>
      <vt:lpstr>Lucida Sans Unicode</vt:lpstr>
      <vt:lpstr>Tahoma</vt:lpstr>
      <vt:lpstr>Times New Roman</vt:lpstr>
      <vt:lpstr>Verdana</vt:lpstr>
      <vt:lpstr>Wingdings</vt:lpstr>
      <vt:lpstr>Title Slide</vt:lpstr>
      <vt:lpstr>Section Titles</vt:lpstr>
      <vt:lpstr>Section Content</vt:lpstr>
      <vt:lpstr>1_Title Slide</vt:lpstr>
      <vt:lpstr>PowerPoint Presentation</vt:lpstr>
      <vt:lpstr>Welcome</vt:lpstr>
      <vt:lpstr>General Membership Meeting  January 19, 2021</vt:lpstr>
      <vt:lpstr>2019-2020 Executive Board</vt:lpstr>
      <vt:lpstr>Thank you, Jodi Davis,  for eight years of leadership!</vt:lpstr>
      <vt:lpstr>2019-2020 Committee Chairs</vt:lpstr>
      <vt:lpstr>2019-2020 Committee Chairs</vt:lpstr>
      <vt:lpstr>State of the Circle</vt:lpstr>
      <vt:lpstr>Circle Update – Grants to Date</vt:lpstr>
      <vt:lpstr>PowerPoint Presentation</vt:lpstr>
      <vt:lpstr>Growfund Changes</vt:lpstr>
      <vt:lpstr>Growfund Changes 3/1/21</vt:lpstr>
      <vt:lpstr>Growfund Changes 3/1/21</vt:lpstr>
      <vt:lpstr>Help Wanted</vt:lpstr>
      <vt:lpstr>Finance Update</vt:lpstr>
      <vt:lpstr>Fund Balances</vt:lpstr>
      <vt:lpstr>2020 Sponsorships and Donations</vt:lpstr>
      <vt:lpstr>Grant Committee Report</vt:lpstr>
      <vt:lpstr>2020 Grant Year</vt:lpstr>
      <vt:lpstr>2021 Grant Year Timeline</vt:lpstr>
      <vt:lpstr>2021 Grant Year</vt:lpstr>
      <vt:lpstr>Members’ Choice Award</vt:lpstr>
      <vt:lpstr>Members’ Choice Award</vt:lpstr>
      <vt:lpstr>Members’ Choice Award</vt:lpstr>
      <vt:lpstr>2020 Members’ Choice Award</vt:lpstr>
      <vt:lpstr>Harford County  Family Assistance Fund</vt:lpstr>
      <vt:lpstr>2020 Members’ Choice Award </vt:lpstr>
      <vt:lpstr>2020 Members’ Choice Award</vt:lpstr>
      <vt:lpstr>Membership and Outreach Committee Report</vt:lpstr>
      <vt:lpstr>Membership</vt:lpstr>
      <vt:lpstr>PowerPoint Presentation</vt:lpstr>
      <vt:lpstr>Renew</vt:lpstr>
      <vt:lpstr>Renew Using Auto-Pay</vt:lpstr>
      <vt:lpstr>Stay Connected!</vt:lpstr>
      <vt:lpstr>Nominating Committee</vt:lpstr>
      <vt:lpstr>Nominating Committee</vt:lpstr>
      <vt:lpstr>The Proposed Executive Board 2021-2022</vt:lpstr>
      <vt:lpstr>PowerPoint Presentation</vt:lpstr>
      <vt:lpstr>Remarks and Introduction of Committee Chairs</vt:lpstr>
      <vt:lpstr>Committee Chairs for 2021-2022</vt:lpstr>
      <vt:lpstr>Closing Remarks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 Davis</dc:creator>
  <cp:lastModifiedBy>Kim Malat</cp:lastModifiedBy>
  <cp:revision>203</cp:revision>
  <dcterms:modified xsi:type="dcterms:W3CDTF">2021-01-19T16:03:30Z</dcterms:modified>
</cp:coreProperties>
</file>